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8" r:id="rId18"/>
    <p:sldId id="279" r:id="rId19"/>
    <p:sldId id="280" r:id="rId20"/>
    <p:sldId id="281" r:id="rId21"/>
    <p:sldId id="282" r:id="rId22"/>
    <p:sldId id="289" r:id="rId23"/>
    <p:sldId id="290" r:id="rId24"/>
    <p:sldId id="276" r:id="rId25"/>
    <p:sldId id="274" r:id="rId26"/>
    <p:sldId id="275" r:id="rId27"/>
    <p:sldId id="277" r:id="rId28"/>
    <p:sldId id="283" r:id="rId29"/>
    <p:sldId id="284" r:id="rId30"/>
    <p:sldId id="285" r:id="rId31"/>
    <p:sldId id="286" r:id="rId32"/>
    <p:sldId id="287" r:id="rId33"/>
    <p:sldId id="288" r:id="rId34"/>
  </p:sldIdLst>
  <p:sldSz cx="9144000" cy="6858000" type="screen4x3"/>
  <p:notesSz cx="6858000" cy="9144000"/>
  <p:defaultTex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99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16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AA698A4A-E725-4B41-978B-69FEF0E21F8D}" type="datetimeFigureOut">
              <a:rPr lang="en-US"/>
              <a:pPr>
                <a:defRPr/>
              </a:pPr>
              <a:t>1/3/2021</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1318A38A-E05D-4FBE-91B4-C0A482E37CA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04D7159-662D-4CF6-A63E-4508D78EF5FF}" type="datetimeFigureOut">
              <a:rPr lang="en-US"/>
              <a:pPr>
                <a:defRPr/>
              </a:pPr>
              <a:t>1/3/2021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699F319-CDA4-4DC4-9140-F612CC11A7E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87C39D9-9854-4DBA-9AC8-4E7BD6C26F90}" type="datetimeFigureOut">
              <a:rPr lang="en-US"/>
              <a:pPr>
                <a:defRPr/>
              </a:pPr>
              <a:t>1/3/2021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8AE0E29-B5D6-493F-B017-61161FF5274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92CB2A2-E98F-4B83-88EC-5827CC9DF14E}" type="datetimeFigureOut">
              <a:rPr lang="en-US"/>
              <a:pPr>
                <a:defRPr/>
              </a:pPr>
              <a:t>1/3/2021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C59646F-6632-4075-87C1-2AF43CBDF5A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B993549-0944-4985-8676-B0CD207D95CB}" type="datetimeFigureOut">
              <a:rPr lang="en-US"/>
              <a:pPr>
                <a:defRPr/>
              </a:pPr>
              <a:t>1/3/2021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B1C2D56-C17F-4083-801F-51E4AA08445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34B6C58A-4BAD-4FBB-80FC-B17DDA09F08D}" type="datetimeFigureOut">
              <a:rPr lang="en-US"/>
              <a:pPr>
                <a:defRPr/>
              </a:pPr>
              <a:t>1/3/2021</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E30A2691-2A4B-4023-A4BD-883EA9F7B18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E335445E-275B-41AB-B4A7-EBE15A35DCBB}" type="datetimeFigureOut">
              <a:rPr lang="en-US"/>
              <a:pPr>
                <a:defRPr/>
              </a:pPr>
              <a:t>1/3/2021</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57BA5685-FEE8-4FAD-ABBF-8EA7194E19F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11E63F16-B10D-444D-860D-E75D2EA0A9B6}" type="datetimeFigureOut">
              <a:rPr lang="en-US"/>
              <a:pPr>
                <a:defRPr/>
              </a:pPr>
              <a:t>1/3/2021</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6449FD12-D826-4979-959F-8F85E9D2F40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642CD65C-DE6A-4B00-869A-FA4769FB86CF}" type="datetimeFigureOut">
              <a:rPr lang="en-US"/>
              <a:pPr>
                <a:defRPr/>
              </a:pPr>
              <a:t>1/3/2021</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EB4C967E-3E45-4B8E-8D6B-E0982F53C5D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9999BE89-2A22-4419-8A0C-2676DFC1DFFC}" type="datetimeFigureOut">
              <a:rPr lang="en-US"/>
              <a:pPr>
                <a:defRPr/>
              </a:pPr>
              <a:t>1/3/2021</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5347CEB9-5C3B-4666-A97D-B9D01E2227B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fontAlgn="auto">
              <a:spcBef>
                <a:spcPts val="0"/>
              </a:spcBef>
              <a:spcAft>
                <a:spcPts val="0"/>
              </a:spcAft>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66FE35A6-DCEB-4606-A94B-E81BB457AF8D}" type="datetimeFigureOut">
              <a:rPr lang="en-US"/>
              <a:pPr>
                <a:defRPr/>
              </a:pPr>
              <a:t>1/3/2021</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46183B3E-55BF-4E0C-824A-BBE41ADFE07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rtl="0"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FF81C2D5-AC81-4531-8F1E-6DED15D5C30A}" type="datetimeFigureOut">
              <a:rPr lang="en-US"/>
              <a:pPr>
                <a:defRPr/>
              </a:pPr>
              <a:t>1/3/2021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rtl="0"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rtl="0"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D5FC450B-8F56-428A-80C9-B51A139AF4FA}"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lgn="l" rtl="0"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lgn="l" rtl="0"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739" r:id="rId1"/>
    <p:sldLayoutId id="2147483731" r:id="rId2"/>
    <p:sldLayoutId id="2147483740" r:id="rId3"/>
    <p:sldLayoutId id="2147483732" r:id="rId4"/>
    <p:sldLayoutId id="2147483733" r:id="rId5"/>
    <p:sldLayoutId id="2147483734" r:id="rId6"/>
    <p:sldLayoutId id="2147483735" r:id="rId7"/>
    <p:sldLayoutId id="2147483736" r:id="rId8"/>
    <p:sldLayoutId id="2147483741" r:id="rId9"/>
    <p:sldLayoutId id="2147483737" r:id="rId10"/>
    <p:sldLayoutId id="2147483738" r:id="rId11"/>
  </p:sldLayoutIdLst>
  <p:txStyles>
    <p:titleStyle>
      <a:lvl1pPr algn="l" rtl="1" eaLnBrk="0" fontAlgn="base" hangingPunct="0">
        <a:spcBef>
          <a:spcPct val="0"/>
        </a:spcBef>
        <a:spcAft>
          <a:spcPct val="0"/>
        </a:spcAft>
        <a:defRPr sz="5000" kern="1200">
          <a:solidFill>
            <a:schemeClr val="tx2"/>
          </a:solidFill>
          <a:latin typeface="+mj-lt"/>
          <a:ea typeface="+mj-ea"/>
          <a:cs typeface="+mj-cs"/>
        </a:defRPr>
      </a:lvl1pPr>
      <a:lvl2pPr algn="l" rtl="1" eaLnBrk="0" fontAlgn="base" hangingPunct="0">
        <a:spcBef>
          <a:spcPct val="0"/>
        </a:spcBef>
        <a:spcAft>
          <a:spcPct val="0"/>
        </a:spcAft>
        <a:defRPr sz="5000">
          <a:solidFill>
            <a:schemeClr val="tx2"/>
          </a:solidFill>
          <a:latin typeface="Calibri" pitchFamily="34" charset="0"/>
        </a:defRPr>
      </a:lvl2pPr>
      <a:lvl3pPr algn="l" rtl="1" eaLnBrk="0" fontAlgn="base" hangingPunct="0">
        <a:spcBef>
          <a:spcPct val="0"/>
        </a:spcBef>
        <a:spcAft>
          <a:spcPct val="0"/>
        </a:spcAft>
        <a:defRPr sz="5000">
          <a:solidFill>
            <a:schemeClr val="tx2"/>
          </a:solidFill>
          <a:latin typeface="Calibri" pitchFamily="34" charset="0"/>
        </a:defRPr>
      </a:lvl3pPr>
      <a:lvl4pPr algn="l" rtl="1" eaLnBrk="0" fontAlgn="base" hangingPunct="0">
        <a:spcBef>
          <a:spcPct val="0"/>
        </a:spcBef>
        <a:spcAft>
          <a:spcPct val="0"/>
        </a:spcAft>
        <a:defRPr sz="5000">
          <a:solidFill>
            <a:schemeClr val="tx2"/>
          </a:solidFill>
          <a:latin typeface="Calibri" pitchFamily="34" charset="0"/>
        </a:defRPr>
      </a:lvl4pPr>
      <a:lvl5pPr algn="l" rtl="1" eaLnBrk="0" fontAlgn="base" hangingPunct="0">
        <a:spcBef>
          <a:spcPct val="0"/>
        </a:spcBef>
        <a:spcAft>
          <a:spcPct val="0"/>
        </a:spcAft>
        <a:defRPr sz="5000">
          <a:solidFill>
            <a:schemeClr val="tx2"/>
          </a:solidFill>
          <a:latin typeface="Calibri" pitchFamily="34" charset="0"/>
        </a:defRPr>
      </a:lvl5pPr>
      <a:lvl6pPr marL="457200" algn="l" rtl="1" fontAlgn="base">
        <a:spcBef>
          <a:spcPct val="0"/>
        </a:spcBef>
        <a:spcAft>
          <a:spcPct val="0"/>
        </a:spcAft>
        <a:defRPr sz="5000">
          <a:solidFill>
            <a:schemeClr val="tx2"/>
          </a:solidFill>
          <a:latin typeface="Calibri" pitchFamily="34" charset="0"/>
        </a:defRPr>
      </a:lvl6pPr>
      <a:lvl7pPr marL="914400" algn="l" rtl="1" fontAlgn="base">
        <a:spcBef>
          <a:spcPct val="0"/>
        </a:spcBef>
        <a:spcAft>
          <a:spcPct val="0"/>
        </a:spcAft>
        <a:defRPr sz="5000">
          <a:solidFill>
            <a:schemeClr val="tx2"/>
          </a:solidFill>
          <a:latin typeface="Calibri" pitchFamily="34" charset="0"/>
        </a:defRPr>
      </a:lvl7pPr>
      <a:lvl8pPr marL="1371600" algn="l" rtl="1" fontAlgn="base">
        <a:spcBef>
          <a:spcPct val="0"/>
        </a:spcBef>
        <a:spcAft>
          <a:spcPct val="0"/>
        </a:spcAft>
        <a:defRPr sz="5000">
          <a:solidFill>
            <a:schemeClr val="tx2"/>
          </a:solidFill>
          <a:latin typeface="Calibri" pitchFamily="34" charset="0"/>
        </a:defRPr>
      </a:lvl8pPr>
      <a:lvl9pPr marL="1828800" algn="l" rtl="1" fontAlgn="base">
        <a:spcBef>
          <a:spcPct val="0"/>
        </a:spcBef>
        <a:spcAft>
          <a:spcPct val="0"/>
        </a:spcAft>
        <a:defRPr sz="5000">
          <a:solidFill>
            <a:schemeClr val="tx2"/>
          </a:solidFill>
          <a:latin typeface="Calibri" pitchFamily="34" charset="0"/>
        </a:defRPr>
      </a:lvl9pPr>
    </p:titleStyle>
    <p:bodyStyle>
      <a:lvl1pPr marL="273050" indent="-273050" algn="r" rtl="1"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r" rtl="1"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r" rtl="1"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r" rtl="1"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r" rtl="1"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hyperlink" Target="http://www.tebyan.net/bigimage.aspx?img=http://img.tebyan.net/big/1385/10/68524437251961321593919373791963034255.jpg" TargetMode="External"/><Relationship Id="rId2" Type="http://schemas.openxmlformats.org/officeDocument/2006/relationships/image" Target="../media/image13.jpeg"/><Relationship Id="rId1" Type="http://schemas.openxmlformats.org/officeDocument/2006/relationships/slideLayout" Target="../slideLayouts/slideLayout2.xml"/><Relationship Id="rId5" Type="http://schemas.openxmlformats.org/officeDocument/2006/relationships/hyperlink" Target="http://www.tebyan.net/index.aspx?pid=252" TargetMode="External"/><Relationship Id="rId4" Type="http://schemas.openxmlformats.org/officeDocument/2006/relationships/image" Target="../media/image14.jpeg"/></Relationships>
</file>

<file path=ppt/slides/_rels/slide11.xml.rels><?xml version="1.0" encoding="UTF-8" standalone="yes"?>
<Relationships xmlns="http://schemas.openxmlformats.org/package/2006/relationships"><Relationship Id="rId3" Type="http://schemas.openxmlformats.org/officeDocument/2006/relationships/hyperlink" Target="http://www.tebyan.net/index.aspx?pid=254" TargetMode="External"/><Relationship Id="rId2" Type="http://schemas.openxmlformats.org/officeDocument/2006/relationships/image" Target="../media/image15.jpeg"/><Relationship Id="rId1" Type="http://schemas.openxmlformats.org/officeDocument/2006/relationships/slideLayout" Target="../slideLayouts/slideLayout2.xml"/><Relationship Id="rId6" Type="http://schemas.openxmlformats.org/officeDocument/2006/relationships/hyperlink" Target="http://www.tebyan.net/Nutrition_Health/diseases/skin_hair/skin/2006/1/29/15209.html" TargetMode="External"/><Relationship Id="rId5" Type="http://schemas.openxmlformats.org/officeDocument/2006/relationships/hyperlink" Target="http://www.tebyan.net/nutrition_health/diseases/respiratory/2005/8/3/12299.html" TargetMode="External"/><Relationship Id="rId4" Type="http://schemas.openxmlformats.org/officeDocument/2006/relationships/hyperlink" Target="http://www.tebyan.net/nutrition_health/(foods)/nuts_seeds/2006/2/22/15876.html"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tebyan.net/bigimage.aspx?img=http://img.tebyan.net/big/1385/10/2101592196315312124113124221169134801433950.jp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tebyan.net/nutrition_health/(foods)/dairy_products/2004/7/12/7404.html" TargetMode="External"/><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hyperlink" Target="http://www.tebyan.net/nutrition_health/(foods)/otherfoods/2004/6/7/6943.html" TargetMode="External"/><Relationship Id="rId4" Type="http://schemas.openxmlformats.org/officeDocument/2006/relationships/hyperlink" Target="http://www.tebyan.net/index.aspx?pid=241"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tebyan.net/bigimage.aspx?img=http://img.tebyan.net/big/1387/09/12940711322152379576811971603322430229.jpg" TargetMode="External"/><Relationship Id="rId2" Type="http://schemas.openxmlformats.org/officeDocument/2006/relationships/image" Target="../media/image21.jpeg"/><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2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hyperlink" Target="http://www.tebyan.net/bigimage.aspx?img=http://img.tebyan.net/big/1387/09/12940711322152379576811971603322430229.jp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tebyan.net/Nutrition_Health/society_health/health_news/2007/7/19/43608.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tebyan.net/nutrition_health/diseases/children/2004/8/10/7845.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hyperlink" Target="http://www.tebyan.net/index.aspx?pid=251" TargetMode="External"/><Relationship Id="rId7" Type="http://schemas.openxmlformats.org/officeDocument/2006/relationships/hyperlink" Target="http://www.tebyan.net/bigimage.aspx?img=http://img.tebyan.net/big/1385/11/524683191758050399714413132919412772.jpg" TargetMode="External"/><Relationship Id="rId2" Type="http://schemas.openxmlformats.org/officeDocument/2006/relationships/hyperlink" Target="http://www.tebyan.net/index.aspx?pid=250" TargetMode="External"/><Relationship Id="rId1" Type="http://schemas.openxmlformats.org/officeDocument/2006/relationships/slideLayout" Target="../slideLayouts/slideLayout2.xml"/><Relationship Id="rId6" Type="http://schemas.openxmlformats.org/officeDocument/2006/relationships/hyperlink" Target="http://www.tebyan.net/index.aspx?pid=254" TargetMode="External"/><Relationship Id="rId5" Type="http://schemas.openxmlformats.org/officeDocument/2006/relationships/hyperlink" Target="http://www.tebyan.net/index.aspx?pid=252" TargetMode="External"/><Relationship Id="rId4" Type="http://schemas.openxmlformats.org/officeDocument/2006/relationships/hyperlink" Target="http://www.tebyan.net/index.aspx?pid=253"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www.tebyan.net/nutrition_health/diseases/gland/2006/9/6/23127.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tebyan.net/nutrition_health/nutrition_news/food_maintenance/2006/11/25/29675.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www.tebyan.net/index.aspx?pid=245" TargetMode="External"/><Relationship Id="rId3" Type="http://schemas.openxmlformats.org/officeDocument/2006/relationships/image" Target="../media/image11.jpeg"/><Relationship Id="rId7" Type="http://schemas.openxmlformats.org/officeDocument/2006/relationships/hyperlink" Target="http://www.tebyan.net/nutrition_health/(foods)/otherfoods/2004/6/7/6943.html" TargetMode="External"/><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hyperlink" Target="http://www.tebyan.net/index.aspx?pid=250" TargetMode="External"/><Relationship Id="rId5" Type="http://schemas.openxmlformats.org/officeDocument/2006/relationships/image" Target="../media/image12.jpeg"/><Relationship Id="rId4" Type="http://schemas.openxmlformats.org/officeDocument/2006/relationships/hyperlink" Target="http://www.tebyan.net/bigimage.aspx?img=http://img.tebyan.net/big/1385/10/35155246124081917815046180156175148155210.jpg" TargetMode="External"/><Relationship Id="rId9" Type="http://schemas.openxmlformats.org/officeDocument/2006/relationships/hyperlink" Target="http://www.tebyan.net/index.aspx?pid=24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362200"/>
            <a:ext cx="8001000" cy="762000"/>
          </a:xfrm>
        </p:spPr>
        <p:txBody>
          <a:bodyPr>
            <a:normAutofit/>
          </a:bodyPr>
          <a:lstStyle/>
          <a:p>
            <a:pPr eaLnBrk="1" fontAlgn="auto" hangingPunct="1">
              <a:spcAft>
                <a:spcPts val="0"/>
              </a:spcAft>
              <a:defRPr/>
            </a:pPr>
            <a:r>
              <a:rPr lang="en-US" sz="3200" dirty="0" err="1" smtClean="0"/>
              <a:t>Msc</a:t>
            </a:r>
            <a:r>
              <a:rPr lang="en-US" sz="3200" dirty="0" smtClean="0"/>
              <a:t>-Mph </a:t>
            </a:r>
            <a:r>
              <a:rPr lang="fa-IR" sz="3200" dirty="0" smtClean="0"/>
              <a:t>زهرابيگم سيدآقاميري </a:t>
            </a:r>
            <a:endParaRPr lang="fa-IR" sz="3200" dirty="0"/>
          </a:p>
        </p:txBody>
      </p:sp>
      <p:pic>
        <p:nvPicPr>
          <p:cNvPr id="5123" name="Picture 3" descr="2v308au"/>
          <p:cNvPicPr>
            <a:picLocks noChangeAspect="1" noChangeArrowheads="1"/>
          </p:cNvPicPr>
          <p:nvPr/>
        </p:nvPicPr>
        <p:blipFill>
          <a:blip r:embed="rId2"/>
          <a:srcRect/>
          <a:stretch>
            <a:fillRect/>
          </a:stretch>
        </p:blipFill>
        <p:spPr bwMode="auto">
          <a:xfrm>
            <a:off x="0" y="0"/>
            <a:ext cx="8755063" cy="2362200"/>
          </a:xfrm>
          <a:prstGeom prst="rect">
            <a:avLst/>
          </a:prstGeom>
          <a:noFill/>
          <a:ln w="9525">
            <a:noFill/>
            <a:miter lim="800000"/>
            <a:headEnd/>
            <a:tailEnd/>
          </a:ln>
        </p:spPr>
      </p:pic>
      <p:pic>
        <p:nvPicPr>
          <p:cNvPr id="5124" name="Picture 4" descr="BISM3"/>
          <p:cNvPicPr>
            <a:picLocks noChangeAspect="1" noChangeArrowheads="1"/>
          </p:cNvPicPr>
          <p:nvPr/>
        </p:nvPicPr>
        <p:blipFill>
          <a:blip r:embed="rId3"/>
          <a:srcRect/>
          <a:stretch>
            <a:fillRect/>
          </a:stretch>
        </p:blipFill>
        <p:spPr bwMode="auto">
          <a:xfrm>
            <a:off x="4419600" y="455613"/>
            <a:ext cx="3252788" cy="2039937"/>
          </a:xfrm>
          <a:prstGeom prst="rect">
            <a:avLst/>
          </a:prstGeom>
          <a:noFill/>
          <a:ln w="9525">
            <a:noFill/>
            <a:miter lim="800000"/>
            <a:headEnd/>
            <a:tailEnd/>
          </a:ln>
        </p:spPr>
      </p:pic>
      <p:sp>
        <p:nvSpPr>
          <p:cNvPr id="9" name="Rectangle 8"/>
          <p:cNvSpPr/>
          <p:nvPr/>
        </p:nvSpPr>
        <p:spPr>
          <a:xfrm>
            <a:off x="3124200" y="2971800"/>
            <a:ext cx="3857145" cy="707886"/>
          </a:xfrm>
          <a:prstGeom prst="rect">
            <a:avLst/>
          </a:prstGeom>
          <a:noFill/>
        </p:spPr>
        <p:txBody>
          <a:bodyPr>
            <a:spAutoFit/>
          </a:bodyPr>
          <a:lstStyle/>
          <a:p>
            <a:pPr algn="ctr">
              <a:defRPr/>
            </a:pPr>
            <a:r>
              <a:rPr lang="fa-IR"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كارشناس مسؤل نوجوانان جوانان و مدارس</a:t>
            </a:r>
          </a:p>
          <a:p>
            <a:pPr algn="ctr">
              <a:defRPr/>
            </a:pPr>
            <a:r>
              <a:rPr lang="fa-IR"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دانشگاه تهران</a:t>
            </a:r>
            <a:endPar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7" name="Picture 6" descr="K:\پايگاه تغذيه سالم\D1733199T14457389(web).jpg"/>
          <p:cNvPicPr>
            <a:picLocks noChangeAspect="1" noChangeArrowheads="1"/>
          </p:cNvPicPr>
          <p:nvPr/>
        </p:nvPicPr>
        <p:blipFill>
          <a:blip r:embed="rId4"/>
          <a:srcRect/>
          <a:stretch>
            <a:fillRect/>
          </a:stretch>
        </p:blipFill>
        <p:spPr bwMode="auto">
          <a:xfrm>
            <a:off x="2743200" y="3633941"/>
            <a:ext cx="4419600" cy="29954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endParaRPr lang="fa-IR" smtClean="0"/>
          </a:p>
        </p:txBody>
      </p:sp>
      <p:pic>
        <p:nvPicPr>
          <p:cNvPr id="14339" name="img2" descr="http://img.tebyan.net/big/1385/10/11321110911313510346119365668162119101166.jpg">
            <a:hlinkClick r:id="rId3"/>
          </p:cNvPr>
          <p:cNvPicPr>
            <a:picLocks noChangeAspect="1" noChangeArrowheads="1"/>
          </p:cNvPicPr>
          <p:nvPr/>
        </p:nvPicPr>
        <p:blipFill>
          <a:blip r:embed="rId4"/>
          <a:srcRect/>
          <a:stretch>
            <a:fillRect/>
          </a:stretch>
        </p:blipFill>
        <p:spPr bwMode="auto">
          <a:xfrm>
            <a:off x="685800" y="0"/>
            <a:ext cx="1219200" cy="1422400"/>
          </a:xfrm>
          <a:prstGeom prst="rect">
            <a:avLst/>
          </a:prstGeom>
          <a:noFill/>
          <a:ln w="9525">
            <a:noFill/>
            <a:miter lim="800000"/>
            <a:headEnd/>
            <a:tailEnd/>
          </a:ln>
        </p:spPr>
      </p:pic>
      <p:sp>
        <p:nvSpPr>
          <p:cNvPr id="14340" name="Rectangle 2"/>
          <p:cNvSpPr>
            <a:spLocks noGrp="1" noChangeArrowheads="1"/>
          </p:cNvSpPr>
          <p:nvPr>
            <p:ph idx="1"/>
          </p:nvPr>
        </p:nvSpPr>
        <p:spPr>
          <a:xfrm>
            <a:off x="457200" y="1371600"/>
            <a:ext cx="8229600" cy="4894263"/>
          </a:xfrm>
          <a:solidFill>
            <a:schemeClr val="accent2"/>
          </a:solidFill>
        </p:spPr>
        <p:txBody>
          <a:bodyPr anchor="ctr">
            <a:spAutoFit/>
          </a:bodyPr>
          <a:lstStyle/>
          <a:p>
            <a:pPr marL="0" indent="0" algn="ctr" eaLnBrk="1" hangingPunct="1">
              <a:spcBef>
                <a:spcPct val="0"/>
              </a:spcBef>
              <a:buClrTx/>
              <a:buSzTx/>
              <a:buFontTx/>
              <a:buNone/>
            </a:pPr>
            <a:r>
              <a:rPr lang="fa-IR" sz="2400" b="1" smtClean="0">
                <a:solidFill>
                  <a:srgbClr val="000000"/>
                </a:solidFill>
                <a:latin typeface="Calibri" pitchFamily="34" charset="0"/>
                <a:ea typeface="Times New Roman" pitchFamily="18" charset="0"/>
                <a:cs typeface="B Compset" pitchFamily="2" charset="-78"/>
              </a:rPr>
              <a:t>کربوهیدرات</a:t>
            </a:r>
            <a:endParaRPr lang="en-US" sz="2400" smtClean="0">
              <a:ea typeface="Times New Roman" pitchFamily="18" charset="0"/>
              <a:cs typeface="B Compset" pitchFamily="2" charset="-78"/>
            </a:endParaRPr>
          </a:p>
          <a:p>
            <a:pPr marL="0" indent="0" algn="ctr">
              <a:spcBef>
                <a:spcPct val="0"/>
              </a:spcBef>
              <a:buClrTx/>
              <a:buSzTx/>
              <a:buFontTx/>
              <a:buNone/>
            </a:pPr>
            <a:r>
              <a:rPr lang="fa-IR" sz="2400" smtClean="0">
                <a:solidFill>
                  <a:srgbClr val="000000"/>
                </a:solidFill>
                <a:latin typeface="Calibri" pitchFamily="34" charset="0"/>
                <a:ea typeface="Times New Roman" pitchFamily="18" charset="0"/>
                <a:cs typeface="B Compset" pitchFamily="2" charset="-78"/>
              </a:rPr>
              <a:t>کودکان دبستانی روزانه به 7 وعده </a:t>
            </a:r>
            <a:r>
              <a:rPr lang="fa-IR" sz="2400" smtClean="0">
                <a:solidFill>
                  <a:srgbClr val="000000"/>
                </a:solidFill>
                <a:latin typeface="Calibri" pitchFamily="34" charset="0"/>
                <a:ea typeface="Times New Roman" pitchFamily="18" charset="0"/>
                <a:cs typeface="B Compset" pitchFamily="2" charset="-78"/>
                <a:hlinkClick r:id="rId5"/>
              </a:rPr>
              <a:t>کربوهیدرات</a:t>
            </a:r>
            <a:r>
              <a:rPr lang="fa-IR" sz="2400" smtClean="0">
                <a:solidFill>
                  <a:srgbClr val="000000"/>
                </a:solidFill>
                <a:latin typeface="Calibri" pitchFamily="34" charset="0"/>
                <a:ea typeface="Times New Roman" pitchFamily="18" charset="0"/>
                <a:cs typeface="B Compset" pitchFamily="2" charset="-78"/>
              </a:rPr>
              <a:t>  و در هر وعده (نصف فنجان حبوبات ، ماکارونی یا برنج یا یک برش نان گندم) نیاز دارند. </a:t>
            </a:r>
            <a:endParaRPr lang="en-US" sz="2400" smtClean="0">
              <a:cs typeface="B Compset" pitchFamily="2" charset="-78"/>
            </a:endParaRPr>
          </a:p>
          <a:p>
            <a:pPr marL="0" indent="0" algn="ctr">
              <a:spcBef>
                <a:spcPct val="0"/>
              </a:spcBef>
              <a:buClrTx/>
              <a:buSzTx/>
              <a:buFontTx/>
              <a:buNone/>
            </a:pPr>
            <a:r>
              <a:rPr lang="fa-IR" sz="2400" smtClean="0">
                <a:solidFill>
                  <a:srgbClr val="000000"/>
                </a:solidFill>
                <a:latin typeface="Calibri" pitchFamily="34" charset="0"/>
                <a:cs typeface="B Compset" pitchFamily="2" charset="-78"/>
              </a:rPr>
              <a:t>به علاوه 5 وعده میوه و سبزیجات (هر وعده نصف فنجان میوه‌هاى ریز شده و رنگارنگ) نیاز دارند. ترکیب کربوهیدرات ها (گندم ، حبوبات ، ماکارونی و سبزیجات) با غذاهاى حاوى پروتئین موجب یک تغذیه متعادل‌تر شده و کودک را هوشیارتر مى‌کند. </a:t>
            </a:r>
            <a:endParaRPr lang="en-US" sz="2400" smtClean="0">
              <a:cs typeface="B Compset" pitchFamily="2" charset="-78"/>
            </a:endParaRPr>
          </a:p>
          <a:p>
            <a:pPr marL="0" indent="0" algn="ctr">
              <a:spcBef>
                <a:spcPct val="0"/>
              </a:spcBef>
              <a:buClrTx/>
              <a:buSzTx/>
              <a:buFontTx/>
              <a:buNone/>
            </a:pPr>
            <a:r>
              <a:rPr lang="fa-IR" sz="2400" smtClean="0">
                <a:solidFill>
                  <a:srgbClr val="000000"/>
                </a:solidFill>
                <a:latin typeface="Calibri" pitchFamily="34" charset="0"/>
                <a:cs typeface="B Compset" pitchFamily="2" charset="-78"/>
              </a:rPr>
              <a:t>زمانی که کودکان رفتن به مدرسه را آغاز مى‌کنند، بیش از 50 درصد کالرى مصرفى آنها، روزانه صرف این کار مى‌شود. </a:t>
            </a:r>
            <a:endParaRPr lang="en-US" sz="2400" smtClean="0">
              <a:cs typeface="B Compset" pitchFamily="2" charset="-78"/>
            </a:endParaRPr>
          </a:p>
          <a:p>
            <a:pPr marL="0" indent="0" algn="ctr">
              <a:spcBef>
                <a:spcPct val="0"/>
              </a:spcBef>
              <a:buClrTx/>
              <a:buSzTx/>
              <a:buFontTx/>
              <a:buNone/>
            </a:pPr>
            <a:r>
              <a:rPr lang="fa-IR" sz="2400" b="1" smtClean="0">
                <a:solidFill>
                  <a:srgbClr val="000000"/>
                </a:solidFill>
                <a:latin typeface="Calibri" pitchFamily="34" charset="0"/>
                <a:cs typeface="B Compset" pitchFamily="2" charset="-78"/>
              </a:rPr>
              <a:t>برخلاف دیگر اعضاى بدن ، مغز 24 ساعت روز را کار مى‌کند و گلوکز (قند ساده‌اى که هنگام هضم کربوهیدرات ها به وجود مى‌آید) تنها سوختى است که مغز براى فعالیت نیاز دارد.</a:t>
            </a:r>
            <a:r>
              <a:rPr lang="fa-IR" sz="2400" smtClean="0">
                <a:solidFill>
                  <a:srgbClr val="000000"/>
                </a:solidFill>
                <a:latin typeface="Calibri" pitchFamily="34" charset="0"/>
                <a:cs typeface="B Compset" pitchFamily="2" charset="-78"/>
              </a:rPr>
              <a:t> در حالیکه سلول هاى دیگر بدن، پروتئین و چربی ها را به گلوکز تبدیل مى‌کنند، ولی سلول هاى مغزی نمى‌توانند این کار را انجام دهند. </a:t>
            </a:r>
            <a:endParaRPr lang="fa-IR" sz="2400" smtClean="0">
              <a:cs typeface="B Compset" pitchFamily="2" charset="-78"/>
            </a:endParaRPr>
          </a:p>
        </p:txBody>
      </p:sp>
      <p:pic>
        <p:nvPicPr>
          <p:cNvPr id="5" name="img2" descr="http://img.tebyan.net/big/1385/10/11321110911313510346119365668162119101166.jpg">
            <a:hlinkClick r:id="rId3"/>
          </p:cNvPr>
          <p:cNvPicPr>
            <a:picLocks noChangeAspect="1" noChangeArrowheads="1"/>
          </p:cNvPicPr>
          <p:nvPr/>
        </p:nvPicPr>
        <p:blipFill>
          <a:blip r:embed="rId4"/>
          <a:srcRect/>
          <a:stretch>
            <a:fillRect/>
          </a:stretch>
        </p:blipFill>
        <p:spPr bwMode="auto">
          <a:xfrm>
            <a:off x="2133600" y="0"/>
            <a:ext cx="1219200" cy="1422400"/>
          </a:xfrm>
          <a:prstGeom prst="rect">
            <a:avLst/>
          </a:prstGeom>
          <a:noFill/>
          <a:ln w="9525">
            <a:noFill/>
            <a:miter lim="800000"/>
            <a:headEnd/>
            <a:tailEnd/>
          </a:ln>
        </p:spPr>
      </p:pic>
      <p:pic>
        <p:nvPicPr>
          <p:cNvPr id="6" name="img2" descr="http://img.tebyan.net/big/1385/10/11321110911313510346119365668162119101166.jpg">
            <a:hlinkClick r:id="rId3"/>
          </p:cNvPr>
          <p:cNvPicPr>
            <a:picLocks noChangeAspect="1" noChangeArrowheads="1"/>
          </p:cNvPicPr>
          <p:nvPr/>
        </p:nvPicPr>
        <p:blipFill>
          <a:blip r:embed="rId4"/>
          <a:srcRect/>
          <a:stretch>
            <a:fillRect/>
          </a:stretch>
        </p:blipFill>
        <p:spPr bwMode="auto">
          <a:xfrm>
            <a:off x="5562600" y="0"/>
            <a:ext cx="1219200" cy="1422400"/>
          </a:xfrm>
          <a:prstGeom prst="rect">
            <a:avLst/>
          </a:prstGeom>
          <a:noFill/>
          <a:ln w="9525">
            <a:noFill/>
            <a:miter lim="800000"/>
            <a:headEnd/>
            <a:tailEnd/>
          </a:ln>
        </p:spPr>
      </p:pic>
      <p:pic>
        <p:nvPicPr>
          <p:cNvPr id="7" name="img2" descr="http://img.tebyan.net/big/1385/10/11321110911313510346119365668162119101166.jpg">
            <a:hlinkClick r:id="rId3"/>
          </p:cNvPr>
          <p:cNvPicPr>
            <a:picLocks noChangeAspect="1" noChangeArrowheads="1"/>
          </p:cNvPicPr>
          <p:nvPr/>
        </p:nvPicPr>
        <p:blipFill>
          <a:blip r:embed="rId4"/>
          <a:srcRect/>
          <a:stretch>
            <a:fillRect/>
          </a:stretch>
        </p:blipFill>
        <p:spPr bwMode="auto">
          <a:xfrm>
            <a:off x="6934200" y="0"/>
            <a:ext cx="1219200" cy="1422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pic>
        <p:nvPicPr>
          <p:cNvPr id="15362" name="img3" descr="http://img.tebyan.net/big/1385/10/5618165932061489121911024213117110223992245.jpg"/>
          <p:cNvPicPr>
            <a:picLocks noGrp="1"/>
          </p:cNvPicPr>
          <p:nvPr>
            <p:ph idx="1"/>
          </p:nvPr>
        </p:nvPicPr>
        <p:blipFill>
          <a:blip r:embed="rId2"/>
          <a:srcRect/>
          <a:stretch>
            <a:fillRect/>
          </a:stretch>
        </p:blipFill>
        <p:spPr>
          <a:xfrm>
            <a:off x="457200" y="381000"/>
            <a:ext cx="1905000" cy="2590800"/>
          </a:xfrm>
        </p:spPr>
      </p:pic>
      <p:sp>
        <p:nvSpPr>
          <p:cNvPr id="15363" name="Rectangle 1"/>
          <p:cNvSpPr>
            <a:spLocks noChangeArrowheads="1"/>
          </p:cNvSpPr>
          <p:nvPr/>
        </p:nvSpPr>
        <p:spPr bwMode="auto">
          <a:xfrm>
            <a:off x="2590800" y="533400"/>
            <a:ext cx="5867400" cy="5262563"/>
          </a:xfrm>
          <a:prstGeom prst="rect">
            <a:avLst/>
          </a:prstGeom>
          <a:solidFill>
            <a:schemeClr val="accent2"/>
          </a:solidFill>
          <a:ln w="9525">
            <a:noFill/>
            <a:miter lim="800000"/>
            <a:headEnd/>
            <a:tailEnd/>
          </a:ln>
        </p:spPr>
        <p:txBody>
          <a:bodyPr anchor="ctr">
            <a:spAutoFit/>
          </a:bodyPr>
          <a:lstStyle/>
          <a:p>
            <a:pPr algn="ctr"/>
            <a:r>
              <a:rPr lang="fa-IR" sz="2400" b="1">
                <a:solidFill>
                  <a:srgbClr val="000000"/>
                </a:solidFill>
                <a:latin typeface="Calibri" pitchFamily="34" charset="0"/>
                <a:cs typeface="Times New Roman" pitchFamily="18" charset="0"/>
              </a:rPr>
              <a:t>چربی ها</a:t>
            </a:r>
            <a:endParaRPr lang="en-US" sz="2400"/>
          </a:p>
          <a:p>
            <a:pPr algn="ctr" eaLnBrk="0" hangingPunct="0"/>
            <a:r>
              <a:rPr lang="fa-IR" sz="2400">
                <a:solidFill>
                  <a:srgbClr val="000000"/>
                </a:solidFill>
                <a:latin typeface="Calibri" pitchFamily="34" charset="0"/>
                <a:cs typeface="Times New Roman" pitchFamily="18" charset="0"/>
              </a:rPr>
              <a:t>کودکان دبستانی به 5 وعده </a:t>
            </a:r>
            <a:r>
              <a:rPr lang="fa-IR" sz="2400">
                <a:solidFill>
                  <a:srgbClr val="000000"/>
                </a:solidFill>
                <a:latin typeface="Calibri" pitchFamily="34" charset="0"/>
                <a:cs typeface="Times New Roman" pitchFamily="18" charset="0"/>
                <a:hlinkClick r:id="rId3"/>
              </a:rPr>
              <a:t>چربى</a:t>
            </a:r>
            <a:r>
              <a:rPr lang="fa-IR" sz="2400">
                <a:solidFill>
                  <a:srgbClr val="000000"/>
                </a:solidFill>
                <a:latin typeface="Calibri" pitchFamily="34" charset="0"/>
                <a:cs typeface="Times New Roman" pitchFamily="18" charset="0"/>
              </a:rPr>
              <a:t>  در روز نیاز دارند که شامل یک قاشق چایخورى روغن یا مایونز و یک قاشق چایخورى کره است. </a:t>
            </a:r>
            <a:endParaRPr lang="en-US" sz="2400"/>
          </a:p>
          <a:p>
            <a:pPr algn="ctr" eaLnBrk="0" hangingPunct="0"/>
            <a:r>
              <a:rPr lang="fa-IR" sz="2400">
                <a:solidFill>
                  <a:srgbClr val="000000"/>
                </a:solidFill>
                <a:latin typeface="Calibri" pitchFamily="34" charset="0"/>
                <a:cs typeface="Times New Roman" pitchFamily="18" charset="0"/>
              </a:rPr>
              <a:t>شاید همه از مصرف چربى واهمه داشته باشند، ولی باید انواع خوب آن را براى حفظ یادگیرى مورد استفاده قرار دهند. دو سوم آن باید از چربی هایى مانند روغن های گیاهی (کانولا، زیتون، سویا، ذرت، آفتابگردان و ...) و </a:t>
            </a:r>
            <a:r>
              <a:rPr lang="fa-IR" sz="2400">
                <a:solidFill>
                  <a:srgbClr val="000000"/>
                </a:solidFill>
                <a:latin typeface="Calibri" pitchFamily="34" charset="0"/>
                <a:cs typeface="Times New Roman" pitchFamily="18" charset="0"/>
                <a:hlinkClick r:id="rId4"/>
              </a:rPr>
              <a:t>گردو</a:t>
            </a:r>
            <a:r>
              <a:rPr lang="fa-IR" sz="2400">
                <a:solidFill>
                  <a:srgbClr val="000000"/>
                </a:solidFill>
                <a:latin typeface="Calibri" pitchFamily="34" charset="0"/>
                <a:cs typeface="Times New Roman" pitchFamily="18" charset="0"/>
              </a:rPr>
              <a:t>  بوده و بیش از یک سوم آن را چربی هاى اشباع مانند کره ی پاستوریزه تشکیل دهد. </a:t>
            </a:r>
            <a:endParaRPr lang="en-US" sz="2400"/>
          </a:p>
          <a:p>
            <a:pPr algn="ctr" eaLnBrk="0" hangingPunct="0"/>
            <a:r>
              <a:rPr lang="fa-IR" sz="2400">
                <a:solidFill>
                  <a:srgbClr val="000000"/>
                </a:solidFill>
                <a:latin typeface="Calibri" pitchFamily="34" charset="0"/>
                <a:cs typeface="Times New Roman" pitchFamily="18" charset="0"/>
              </a:rPr>
              <a:t>کمبود اسیدهاى چرب ضرورى مى تواند موجب آلرژی هایى از قبیل </a:t>
            </a:r>
            <a:r>
              <a:rPr lang="fa-IR" sz="2400">
                <a:solidFill>
                  <a:srgbClr val="000000"/>
                </a:solidFill>
                <a:latin typeface="Calibri" pitchFamily="34" charset="0"/>
                <a:cs typeface="Times New Roman" pitchFamily="18" charset="0"/>
                <a:hlinkClick r:id="rId5"/>
              </a:rPr>
              <a:t>آسم</a:t>
            </a:r>
            <a:r>
              <a:rPr lang="fa-IR" sz="2400">
                <a:solidFill>
                  <a:srgbClr val="000000"/>
                </a:solidFill>
                <a:latin typeface="Calibri" pitchFamily="34" charset="0"/>
                <a:cs typeface="Times New Roman" pitchFamily="18" charset="0"/>
              </a:rPr>
              <a:t>  و </a:t>
            </a:r>
            <a:r>
              <a:rPr lang="fa-IR" sz="2400">
                <a:solidFill>
                  <a:srgbClr val="000000"/>
                </a:solidFill>
                <a:latin typeface="Calibri" pitchFamily="34" charset="0"/>
                <a:cs typeface="Times New Roman" pitchFamily="18" charset="0"/>
                <a:hlinkClick r:id="rId6"/>
              </a:rPr>
              <a:t>اگزما</a:t>
            </a:r>
            <a:r>
              <a:rPr lang="fa-IR" sz="2400">
                <a:solidFill>
                  <a:srgbClr val="000000"/>
                </a:solidFill>
                <a:latin typeface="Calibri" pitchFamily="34" charset="0"/>
                <a:cs typeface="Times New Roman" pitchFamily="18" charset="0"/>
              </a:rPr>
              <a:t>  و همچنین بیش فعالى شود. اما این عوارض را مى‌توان با مصرف مکمل هاى اُمگا-3 که در روغن ماهى به مقدار فراوان وجود دارد، کنترل کرد.</a:t>
            </a:r>
            <a:endParaRPr lang="fa-IR" sz="2400">
              <a:latin typeface="Constantia"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lgn="r" eaLnBrk="1" hangingPunct="1"/>
            <a:r>
              <a:rPr lang="fa-IR" sz="4000" b="1" smtClean="0">
                <a:cs typeface="B Compset" pitchFamily="2" charset="-78"/>
              </a:rPr>
              <a:t>غذاهای مضر برای یادگیری دانش آموزان</a:t>
            </a:r>
            <a:r>
              <a:rPr lang="en-US" sz="4000" smtClean="0">
                <a:cs typeface="B Compset" pitchFamily="2" charset="-78"/>
              </a:rPr>
              <a:t/>
            </a:r>
            <a:br>
              <a:rPr lang="en-US" sz="4000" smtClean="0">
                <a:cs typeface="B Compset" pitchFamily="2" charset="-78"/>
              </a:rPr>
            </a:br>
            <a:endParaRPr lang="fa-IR" sz="4000" smtClean="0">
              <a:cs typeface="B Compset" pitchFamily="2" charset="-78"/>
            </a:endParaRPr>
          </a:p>
        </p:txBody>
      </p:sp>
      <p:pic>
        <p:nvPicPr>
          <p:cNvPr id="16387" name="img0" descr="http://img.tebyan.net/big/1385/10/303121219918116514815614221124320212113917219.jpg">
            <a:hlinkClick r:id="rId2"/>
          </p:cNvPr>
          <p:cNvPicPr>
            <a:picLocks noGrp="1"/>
          </p:cNvPicPr>
          <p:nvPr>
            <p:ph idx="1"/>
          </p:nvPr>
        </p:nvPicPr>
        <p:blipFill>
          <a:blip r:embed="rId3"/>
          <a:srcRect/>
          <a:stretch>
            <a:fillRect/>
          </a:stretch>
        </p:blipFill>
        <p:spPr>
          <a:xfrm>
            <a:off x="0" y="0"/>
            <a:ext cx="1714500" cy="2000250"/>
          </a:xfrm>
        </p:spPr>
      </p:pic>
      <p:sp>
        <p:nvSpPr>
          <p:cNvPr id="16388" name="Rectangle 1"/>
          <p:cNvSpPr>
            <a:spLocks noChangeArrowheads="1"/>
          </p:cNvSpPr>
          <p:nvPr/>
        </p:nvSpPr>
        <p:spPr bwMode="auto">
          <a:xfrm>
            <a:off x="304800" y="1295400"/>
            <a:ext cx="8458200" cy="5262563"/>
          </a:xfrm>
          <a:prstGeom prst="rect">
            <a:avLst/>
          </a:prstGeom>
          <a:noFill/>
          <a:ln w="9525">
            <a:noFill/>
            <a:miter lim="800000"/>
            <a:headEnd/>
            <a:tailEnd/>
          </a:ln>
        </p:spPr>
        <p:txBody>
          <a:bodyPr anchor="ctr">
            <a:spAutoFit/>
          </a:bodyPr>
          <a:lstStyle/>
          <a:p>
            <a:pPr algn="ctr"/>
            <a:endParaRPr lang="fa-IR" sz="2400" b="1">
              <a:solidFill>
                <a:srgbClr val="000000"/>
              </a:solidFill>
              <a:latin typeface="Calibri" pitchFamily="34" charset="0"/>
              <a:cs typeface="Times New Roman" pitchFamily="18" charset="0"/>
            </a:endParaRPr>
          </a:p>
          <a:p>
            <a:pPr algn="ctr"/>
            <a:r>
              <a:rPr lang="fa-IR" sz="2400" b="1">
                <a:solidFill>
                  <a:srgbClr val="000000"/>
                </a:solidFill>
                <a:latin typeface="Calibri" pitchFamily="34" charset="0"/>
                <a:cs typeface="Times New Roman" pitchFamily="18" charset="0"/>
              </a:rPr>
              <a:t>قندها(مواد غذایی شیرین)</a:t>
            </a:r>
            <a:endParaRPr lang="en-US" sz="2400"/>
          </a:p>
          <a:p>
            <a:pPr algn="ctr" eaLnBrk="0" hangingPunct="0"/>
            <a:r>
              <a:rPr lang="fa-IR" sz="2400">
                <a:solidFill>
                  <a:srgbClr val="000000"/>
                </a:solidFill>
                <a:latin typeface="Calibri" pitchFamily="34" charset="0"/>
                <a:cs typeface="Times New Roman" pitchFamily="18" charset="0"/>
              </a:rPr>
              <a:t>نیم ساعت پس از خوردن یک ماده ی شیرین، کالرى آن به سرعت مى‌شکند و گلوکز خون کودک بالا مى‌رود. اگرچه ماهیچه‌ها و دیگر بافت هاى چربى آن را براى استفاده های بعدی ذخیره مى‌کنند، ولی بافت مغز نمى‌تواند این کار را انجام دهد. </a:t>
            </a:r>
            <a:endParaRPr lang="en-US" sz="2400"/>
          </a:p>
          <a:p>
            <a:pPr algn="ctr" eaLnBrk="0" hangingPunct="0"/>
            <a:r>
              <a:rPr lang="fa-IR" sz="2400">
                <a:solidFill>
                  <a:srgbClr val="000000"/>
                </a:solidFill>
                <a:latin typeface="Calibri" pitchFamily="34" charset="0"/>
                <a:cs typeface="Times New Roman" pitchFamily="18" charset="0"/>
              </a:rPr>
              <a:t>سه ساعت پس از خوردن مواد قندى، گلوکز خون پایین آمده و شروع به آزاد کردن هورمون هاى استرس زا مى‌کند. </a:t>
            </a:r>
            <a:endParaRPr lang="en-US" sz="2400"/>
          </a:p>
          <a:p>
            <a:pPr algn="ctr" eaLnBrk="0" hangingPunct="0"/>
            <a:r>
              <a:rPr lang="fa-IR" sz="2400">
                <a:solidFill>
                  <a:srgbClr val="000000"/>
                </a:solidFill>
                <a:latin typeface="Calibri" pitchFamily="34" charset="0"/>
                <a:cs typeface="Times New Roman" pitchFamily="18" charset="0"/>
              </a:rPr>
              <a:t>کودکانى که دچار اختلال کم توجهى (</a:t>
            </a:r>
            <a:r>
              <a:rPr lang="en-US" sz="2400">
                <a:solidFill>
                  <a:srgbClr val="000000"/>
                </a:solidFill>
                <a:latin typeface="Calibri" pitchFamily="34" charset="0"/>
                <a:cs typeface="Times New Roman" pitchFamily="18" charset="0"/>
              </a:rPr>
              <a:t>ADD</a:t>
            </a:r>
            <a:r>
              <a:rPr lang="fa-IR" sz="2400">
                <a:solidFill>
                  <a:srgbClr val="000000"/>
                </a:solidFill>
                <a:latin typeface="Calibri" pitchFamily="34" charset="0"/>
                <a:cs typeface="Times New Roman" pitchFamily="18" charset="0"/>
              </a:rPr>
              <a:t>) و اختلال بیش فعالى (</a:t>
            </a:r>
            <a:r>
              <a:rPr lang="en-US" sz="2400">
                <a:solidFill>
                  <a:srgbClr val="000000"/>
                </a:solidFill>
                <a:latin typeface="Calibri" pitchFamily="34" charset="0"/>
                <a:cs typeface="Times New Roman" pitchFamily="18" charset="0"/>
              </a:rPr>
              <a:t>ADHD</a:t>
            </a:r>
            <a:r>
              <a:rPr lang="fa-IR" sz="2400">
                <a:solidFill>
                  <a:srgbClr val="000000"/>
                </a:solidFill>
                <a:latin typeface="Calibri" pitchFamily="34" charset="0"/>
                <a:cs typeface="Times New Roman" pitchFamily="18" charset="0"/>
              </a:rPr>
              <a:t>) هستند کمتر قادرند با تأثیرات غذاى شیرین مقابله کنند، بنابراین فعالیت فیزیکی شان افزایش مى‌یابد که این فعالیت در اثر پایین آمدن گلوکز خون و تلاش براى به کار انداختن مغز است. </a:t>
            </a:r>
            <a:endParaRPr lang="en-US" sz="2400"/>
          </a:p>
          <a:p>
            <a:pPr algn="ctr" eaLnBrk="0" hangingPunct="0"/>
            <a:r>
              <a:rPr lang="fa-IR" sz="2400">
                <a:solidFill>
                  <a:srgbClr val="000000"/>
                </a:solidFill>
                <a:latin typeface="Calibri" pitchFamily="34" charset="0"/>
                <a:cs typeface="Times New Roman" pitchFamily="18" charset="0"/>
              </a:rPr>
              <a:t>تحقیقات نشان مى‌دهد حتى بزرگسالان دچار (</a:t>
            </a:r>
            <a:r>
              <a:rPr lang="en-US" sz="2400">
                <a:solidFill>
                  <a:srgbClr val="000000"/>
                </a:solidFill>
                <a:latin typeface="Calibri" pitchFamily="34" charset="0"/>
                <a:cs typeface="Times New Roman" pitchFamily="18" charset="0"/>
              </a:rPr>
              <a:t>ADD</a:t>
            </a:r>
            <a:r>
              <a:rPr lang="fa-IR" sz="2400">
                <a:solidFill>
                  <a:srgbClr val="000000"/>
                </a:solidFill>
                <a:latin typeface="Calibri" pitchFamily="34" charset="0"/>
                <a:cs typeface="Times New Roman" pitchFamily="18" charset="0"/>
              </a:rPr>
              <a:t>) و (</a:t>
            </a:r>
            <a:r>
              <a:rPr lang="en-US" sz="2400">
                <a:solidFill>
                  <a:srgbClr val="000000"/>
                </a:solidFill>
                <a:latin typeface="Calibri" pitchFamily="34" charset="0"/>
                <a:cs typeface="Times New Roman" pitchFamily="18" charset="0"/>
              </a:rPr>
              <a:t>ADHD</a:t>
            </a:r>
            <a:r>
              <a:rPr lang="fa-IR" sz="2400">
                <a:solidFill>
                  <a:srgbClr val="000000"/>
                </a:solidFill>
                <a:latin typeface="Calibri" pitchFamily="34" charset="0"/>
                <a:cs typeface="Times New Roman" pitchFamily="18" charset="0"/>
              </a:rPr>
              <a:t>) که در سوخت و ساز گلوکز مشکل دارند، بخش هایى از مغزشان که توجه ، رفتار و اعمال درونى آنها را تنظیم مى‌کند تحت تأثیر قرار مى‌گیرد. </a:t>
            </a:r>
            <a:endParaRPr lang="fa-IR" sz="2400">
              <a:latin typeface="Constantia"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Title 1"/>
          <p:cNvSpPr>
            <a:spLocks noGrp="1"/>
          </p:cNvSpPr>
          <p:nvPr>
            <p:ph type="title"/>
          </p:nvPr>
        </p:nvSpPr>
        <p:spPr>
          <a:solidFill>
            <a:schemeClr val="accent1">
              <a:lumMod val="40000"/>
              <a:lumOff val="60000"/>
            </a:schemeClr>
          </a:solidFill>
        </p:spPr>
        <p:txBody>
          <a:bodyPr/>
          <a:lstStyle/>
          <a:p>
            <a:pPr algn="r" eaLnBrk="1" hangingPunct="1"/>
            <a:r>
              <a:rPr lang="fa-IR" sz="4000" b="1" smtClean="0">
                <a:cs typeface="B Compset" pitchFamily="2" charset="-78"/>
              </a:rPr>
              <a:t>مواد غذایی استرس زا</a:t>
            </a:r>
            <a:r>
              <a:rPr lang="en-US" sz="4000" smtClean="0">
                <a:cs typeface="B Compset" pitchFamily="2" charset="-78"/>
              </a:rPr>
              <a:t/>
            </a:r>
            <a:br>
              <a:rPr lang="en-US" sz="4000" smtClean="0">
                <a:cs typeface="B Compset" pitchFamily="2" charset="-78"/>
              </a:rPr>
            </a:br>
            <a:endParaRPr lang="fa-IR" sz="4000" smtClean="0">
              <a:cs typeface="B Compset" pitchFamily="2" charset="-78"/>
            </a:endParaRPr>
          </a:p>
        </p:txBody>
      </p:sp>
      <p:sp>
        <p:nvSpPr>
          <p:cNvPr id="17411" name="Content Placeholder 2"/>
          <p:cNvSpPr>
            <a:spLocks noGrp="1"/>
          </p:cNvSpPr>
          <p:nvPr>
            <p:ph idx="1"/>
          </p:nvPr>
        </p:nvSpPr>
        <p:spPr>
          <a:solidFill>
            <a:srgbClr val="FFC000"/>
          </a:solidFill>
        </p:spPr>
        <p:txBody>
          <a:bodyPr/>
          <a:lstStyle/>
          <a:p>
            <a:pPr eaLnBrk="1" hangingPunct="1"/>
            <a:r>
              <a:rPr lang="fa-IR" b="1" dirty="0" smtClean="0">
                <a:ea typeface="Majalla UI"/>
              </a:rPr>
              <a:t>چه موادغذایی باعث ایجاد استرس می شوند؟</a:t>
            </a:r>
            <a:r>
              <a:rPr lang="fa-IR" dirty="0" smtClean="0">
                <a:ea typeface="Majalla UI"/>
              </a:rPr>
              <a:t> </a:t>
            </a:r>
            <a:endParaRPr lang="en-US" dirty="0" smtClean="0"/>
          </a:p>
          <a:p>
            <a:pPr eaLnBrk="1" hangingPunct="1"/>
            <a:r>
              <a:rPr lang="fa-IR" dirty="0" smtClean="0">
                <a:ea typeface="Majalla UI"/>
              </a:rPr>
              <a:t>كافئین ماده ای محرك است كه در قهوه، چای، كولاها، شكلات و تعدادی از داروها وجود دارد. مصرف زیاد موادغذایی حاوی كافئین همانند استرس عمل می كند و گاهی اوقات علائم آن را بدتر می كند.</a:t>
            </a:r>
          </a:p>
          <a:p>
            <a:pPr eaLnBrk="1" hangingPunct="1"/>
            <a:r>
              <a:rPr lang="fa-IR" dirty="0" smtClean="0">
                <a:ea typeface="Majalla UI"/>
              </a:rPr>
              <a:t>یك ماده محرك، ترشح اسید معده و هورمون های تیروئیدی را بیشتر می كند. این مسئله ضمن ایجاد اضطراب، فعالیت كلیه ها را بیشتر می كند. با افزایش فعالیت كلیه ها، دفع ادراری افزایش می یابد. </a:t>
            </a:r>
            <a:endParaRPr lang="en-US" dirty="0" smtClean="0"/>
          </a:p>
          <a:p>
            <a:pPr eaLnBrk="1" hangingPunct="1"/>
            <a:r>
              <a:rPr lang="fa-IR" dirty="0" smtClean="0">
                <a:ea typeface="Majalla UI"/>
              </a:rPr>
              <a:t>كافئین، همچنین جذب آهن دریافتی از طریق مواد گوشتی مانند( گوشت مرغ و قرمز) را مهار می كند و سبب ایجاد كم خونی ناشی از فقر آهن می شود. </a:t>
            </a:r>
            <a:endParaRPr lang="en-US" dirty="0" smtClean="0"/>
          </a:p>
          <a:p>
            <a:pPr eaLnBrk="1" hangingPunct="1"/>
            <a:endParaRPr lang="fa-IR" dirty="0" smtClean="0">
              <a:ea typeface="Majalla UI"/>
            </a:endParaRPr>
          </a:p>
        </p:txBody>
      </p:sp>
      <p:pic>
        <p:nvPicPr>
          <p:cNvPr id="17412" name="Picture 3" descr="http://img.tebyan.net/big/1383/01/18419791772241675023135519125413320613086.jpg"/>
          <p:cNvPicPr>
            <a:picLocks noChangeAspect="1" noChangeArrowheads="1"/>
          </p:cNvPicPr>
          <p:nvPr/>
        </p:nvPicPr>
        <p:blipFill>
          <a:blip r:embed="rId3"/>
          <a:srcRect/>
          <a:stretch>
            <a:fillRect/>
          </a:stretch>
        </p:blipFill>
        <p:spPr bwMode="auto">
          <a:xfrm>
            <a:off x="381000" y="457200"/>
            <a:ext cx="2095500" cy="1933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13500000" scaled="1"/>
          <a:tileRect/>
        </a:gradFill>
        <a:effectLst/>
      </p:bgPr>
    </p:bg>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endParaRPr lang="fa-IR" smtClean="0"/>
          </a:p>
        </p:txBody>
      </p:sp>
      <p:sp>
        <p:nvSpPr>
          <p:cNvPr id="18435" name="Content Placeholder 2"/>
          <p:cNvSpPr>
            <a:spLocks noGrp="1"/>
          </p:cNvSpPr>
          <p:nvPr>
            <p:ph idx="1"/>
          </p:nvPr>
        </p:nvSpPr>
        <p:spPr>
          <a:xfrm>
            <a:off x="381000" y="2468563"/>
            <a:ext cx="8229600" cy="4389437"/>
          </a:xfrm>
        </p:spPr>
        <p:txBody>
          <a:bodyPr/>
          <a:lstStyle/>
          <a:p>
            <a:pPr eaLnBrk="1" hangingPunct="1"/>
            <a:r>
              <a:rPr lang="fa-IR" dirty="0" smtClean="0">
                <a:ea typeface="Majalla UI"/>
              </a:rPr>
              <a:t>از عوامل محرك دیگر فسفر است كه به نوشیدنی های گازدار اضافه می كنند. مصرف نوشابه های گازدار، تعادل كلسیم و فسفر بدن را به هم می زند. عدم تعادل بین كلسیم و فسفر، باعث كاهش كلسیم خون و افزایش برداشت كلسیم از استخوان ها و افزایش خطر پوكی استخوان به خصوص در خانم ها می شود. فسفر همچنین بر روی اسید كلریدریك معده كه برای هضم غذا لازم است، تأثیر منفی می گذارد و علاوه بر آن برای افرادی كه مشكل دفع دارند، مضر است. آب های معدنی و آب چشمه فسفر ندارند. </a:t>
            </a:r>
            <a:endParaRPr lang="en-US" dirty="0" smtClean="0"/>
          </a:p>
          <a:p>
            <a:pPr eaLnBrk="1" hangingPunct="1"/>
            <a:endParaRPr lang="fa-IR" dirty="0" smtClean="0">
              <a:ea typeface="Majalla UI"/>
            </a:endParaRPr>
          </a:p>
        </p:txBody>
      </p:sp>
      <p:pic>
        <p:nvPicPr>
          <p:cNvPr id="18436" name="Picture 3" descr="http://img.tebyan.net/big/1383/01/894331104135195143171150193496822593251.jpg"/>
          <p:cNvPicPr>
            <a:picLocks noChangeAspect="1" noChangeArrowheads="1"/>
          </p:cNvPicPr>
          <p:nvPr/>
        </p:nvPicPr>
        <p:blipFill>
          <a:blip r:embed="rId2"/>
          <a:srcRect/>
          <a:stretch>
            <a:fillRect/>
          </a:stretch>
        </p:blipFill>
        <p:spPr bwMode="auto">
          <a:xfrm>
            <a:off x="304800" y="304800"/>
            <a:ext cx="1828800" cy="205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6B19C"/>
            </a:gs>
            <a:gs pos="30000">
              <a:srgbClr val="D49E6C"/>
            </a:gs>
            <a:gs pos="70000">
              <a:srgbClr val="A65528"/>
            </a:gs>
            <a:gs pos="100000">
              <a:srgbClr val="663012"/>
            </a:gs>
          </a:gsLst>
          <a:lin ang="2700000" scaled="1"/>
          <a:tileRect/>
        </a:gradFill>
        <a:effectLst/>
      </p:bgPr>
    </p:bg>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endParaRPr lang="fa-IR" smtClean="0"/>
          </a:p>
        </p:txBody>
      </p:sp>
      <p:sp>
        <p:nvSpPr>
          <p:cNvPr id="19459" name="Content Placeholder 2"/>
          <p:cNvSpPr>
            <a:spLocks noGrp="1"/>
          </p:cNvSpPr>
          <p:nvPr>
            <p:ph idx="1"/>
          </p:nvPr>
        </p:nvSpPr>
        <p:spPr/>
        <p:txBody>
          <a:bodyPr/>
          <a:lstStyle/>
          <a:p>
            <a:pPr eaLnBrk="1" hangingPunct="1"/>
            <a:r>
              <a:rPr lang="fa-IR" smtClean="0">
                <a:ea typeface="Majalla UI"/>
              </a:rPr>
              <a:t>افزودنی ها و نگه دارنده هایی مانند نیتریت و نیترات كه به موادغذایی مانند سوسیس، كالباس و ماهی دودی برای محافظت از تخریب اضافه می كنند، با مواد شیمیایی، تركیب شده و موادی به نام نیتروزامین ها را تولید می كنند. </a:t>
            </a:r>
            <a:endParaRPr lang="en-US" smtClean="0"/>
          </a:p>
          <a:p>
            <a:pPr eaLnBrk="1" hangingPunct="1"/>
            <a:r>
              <a:rPr lang="fa-IR" smtClean="0">
                <a:ea typeface="Majalla UI"/>
              </a:rPr>
              <a:t>مونوسدیم گلوتامات از افزودنی هایی است كه مردم خاور دور برای حفظ رنگ سبزی های كنسروی و گوشت های پخته اضافه می كنند. این تركیب شیمیایی باعث سردرد، واكنش های پوستی و سوزش در ناحیه پشت گردن می شود. </a:t>
            </a:r>
            <a:endParaRPr lang="en-US" smtClean="0"/>
          </a:p>
          <a:p>
            <a:pPr eaLnBrk="1" hangingPunct="1"/>
            <a:r>
              <a:rPr lang="fa-IR" smtClean="0">
                <a:ea typeface="Majalla UI"/>
              </a:rPr>
              <a:t>بهترین راه حل برای كاهش اثرات مواد افزودنی، كاهش مصرف غذاهای حاوی مواد افزودنی است</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algn="r" eaLnBrk="1" hangingPunct="1"/>
            <a:r>
              <a:rPr lang="fa-IR" sz="4000" b="1" smtClean="0">
                <a:cs typeface="B Compset" pitchFamily="2" charset="-78"/>
              </a:rPr>
              <a:t>مواد غذایی كاهش دهنده استرس</a:t>
            </a:r>
            <a:r>
              <a:rPr lang="en-US" sz="4000" b="1" smtClean="0">
                <a:cs typeface="B Compset" pitchFamily="2" charset="-78"/>
              </a:rPr>
              <a:t/>
            </a:r>
            <a:br>
              <a:rPr lang="en-US" sz="4000" b="1" smtClean="0">
                <a:cs typeface="B Compset" pitchFamily="2" charset="-78"/>
              </a:rPr>
            </a:br>
            <a:endParaRPr lang="fa-IR" sz="4000" smtClean="0">
              <a:cs typeface="B Compset" pitchFamily="2" charset="-78"/>
            </a:endParaRPr>
          </a:p>
        </p:txBody>
      </p:sp>
      <p:sp>
        <p:nvSpPr>
          <p:cNvPr id="20483" name="Content Placeholder 2"/>
          <p:cNvSpPr>
            <a:spLocks noGrp="1"/>
          </p:cNvSpPr>
          <p:nvPr>
            <p:ph idx="1"/>
          </p:nvPr>
        </p:nvSpPr>
        <p:spPr/>
        <p:txBody>
          <a:bodyPr/>
          <a:lstStyle/>
          <a:p>
            <a:pPr eaLnBrk="1" hangingPunct="1"/>
            <a:r>
              <a:rPr lang="fa-IR" smtClean="0">
                <a:ea typeface="Majalla UI"/>
              </a:rPr>
              <a:t>نوشیدن حداقل 8 لیوان آب، بدن شما را از بی آبی حفظ می كند و مانع تحمل استرس اضافی برای بدن شماست. </a:t>
            </a:r>
          </a:p>
          <a:p>
            <a:pPr eaLnBrk="1" hangingPunct="1"/>
            <a:r>
              <a:rPr lang="fa-IR" smtClean="0">
                <a:ea typeface="Majalla UI"/>
              </a:rPr>
              <a:t>موز منبع غنی ویتامین</a:t>
            </a:r>
            <a:r>
              <a:rPr lang="en-US" smtClean="0"/>
              <a:t>B6</a:t>
            </a:r>
            <a:r>
              <a:rPr lang="fa-IR" smtClean="0">
                <a:ea typeface="Majalla UI"/>
              </a:rPr>
              <a:t> است كه برای سوخت و ساز لازم است، به خصوص زمانی كه سوخت و ساز بدن مانند مواقع استرس سریع است .</a:t>
            </a:r>
          </a:p>
          <a:p>
            <a:pPr eaLnBrk="1" hangingPunct="1"/>
            <a:r>
              <a:rPr lang="fa-IR" smtClean="0">
                <a:ea typeface="Majalla UI"/>
              </a:rPr>
              <a:t>مصرف ماست كم چرب 2 خاصیت مهم برای بدن دارد: </a:t>
            </a:r>
            <a:endParaRPr lang="en-US" smtClean="0"/>
          </a:p>
          <a:p>
            <a:pPr eaLnBrk="1" hangingPunct="1"/>
            <a:r>
              <a:rPr lang="fa-IR" smtClean="0">
                <a:ea typeface="Majalla UI"/>
              </a:rPr>
              <a:t>الف) حاوی پروتئین است كه بدن در شرایط استرس به آن احتیاج دارد. ب) وجود چربی كم موجود در آن به عنوان حامی خوبی برای سیستم ایمنی بدن می باشد.</a:t>
            </a:r>
            <a:endParaRPr lang="en-US" smtClean="0"/>
          </a:p>
        </p:txBody>
      </p:sp>
      <p:pic>
        <p:nvPicPr>
          <p:cNvPr id="20484" name="Picture 3" descr="http://img.tebyan.net/big/1383/01/1823817725022123017698195581964047218239117.jpg"/>
          <p:cNvPicPr>
            <a:picLocks noChangeAspect="1" noChangeArrowheads="1"/>
          </p:cNvPicPr>
          <p:nvPr/>
        </p:nvPicPr>
        <p:blipFill>
          <a:blip r:embed="rId2"/>
          <a:srcRect/>
          <a:stretch>
            <a:fillRect/>
          </a:stretch>
        </p:blipFill>
        <p:spPr bwMode="auto">
          <a:xfrm>
            <a:off x="609600" y="381000"/>
            <a:ext cx="2095500" cy="1381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7001">
              <a:srgbClr val="E6E6E6"/>
            </a:gs>
            <a:gs pos="32001">
              <a:srgbClr val="7D8496"/>
            </a:gs>
            <a:gs pos="47000">
              <a:srgbClr val="E6E6E6"/>
            </a:gs>
            <a:gs pos="85001">
              <a:srgbClr val="7D8496"/>
            </a:gs>
            <a:gs pos="100000">
              <a:srgbClr val="E6E6E6"/>
            </a:gs>
          </a:gsLst>
          <a:lin ang="2700000" scaled="0"/>
        </a:gradFill>
        <a:effectLst/>
      </p:bgPr>
    </p:bg>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lgn="ctr" eaLnBrk="1" hangingPunct="1"/>
            <a:r>
              <a:rPr lang="fa-IR" b="1" smtClean="0"/>
              <a:t>مقدمه :‌</a:t>
            </a:r>
            <a:r>
              <a:rPr lang="en-US" smtClean="0"/>
              <a:t/>
            </a:r>
            <a:br>
              <a:rPr lang="en-US" smtClean="0"/>
            </a:br>
            <a:endParaRPr lang="fa-IR" smtClean="0"/>
          </a:p>
        </p:txBody>
      </p:sp>
      <p:sp>
        <p:nvSpPr>
          <p:cNvPr id="21507" name="Content Placeholder 2"/>
          <p:cNvSpPr>
            <a:spLocks noGrp="1"/>
          </p:cNvSpPr>
          <p:nvPr>
            <p:ph idx="1"/>
          </p:nvPr>
        </p:nvSpPr>
        <p:spPr/>
        <p:txBody>
          <a:bodyPr/>
          <a:lstStyle/>
          <a:p>
            <a:pPr eaLnBrk="1" hangingPunct="1"/>
            <a:r>
              <a:rPr lang="fa-IR" b="1" smtClean="0">
                <a:ea typeface="Majalla UI"/>
              </a:rPr>
              <a:t>                كودكان ارزنده‌ترين سرمايه‌هاي انساني كشور هستند و توسعه همه جانبه به ميزان برخورداري آنان از سلامت و توانمندي جسمي، فكري و رواني امروز آنان بستگي دارد.</a:t>
            </a:r>
            <a:endParaRPr lang="en-US" smtClean="0"/>
          </a:p>
          <a:p>
            <a:pPr eaLnBrk="1" hangingPunct="1"/>
            <a:r>
              <a:rPr lang="fa-IR" b="1" smtClean="0">
                <a:ea typeface="Majalla UI"/>
              </a:rPr>
              <a:t>با توجه به اينكه دانش‌آموزان هر روز ساعاتي را در مدرسه به انجام فعاليتهاي جسمي، ذهني و يادگيري مشغولند به كسب انرژي بيشتري از مواد غذايي نيازمندند كه در بيشتر مواقع اين نياز از طريق ميان وعده و پايگاه تغذيه سالم مدارس تامين مي‌گردد. لذا طرح پايگاههاي تغذيه سالم تدوين گرديد تا ضمن آنكه دانش‌آموزان از يك ميان وعده مناسب و بهداشتي برخوردار مي‌گردند به كسب آموزش‌هاي تغذيه‌اي نيز بپردازند. </a:t>
            </a:r>
            <a:endParaRPr lang="en-US" smtClean="0"/>
          </a:p>
          <a:p>
            <a:pPr eaLnBrk="1" hangingPunct="1"/>
            <a:endParaRPr lang="fa-IR" smtClean="0">
              <a:ea typeface="Majalla UI"/>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18900000" scaled="0"/>
          <a:tileRect/>
        </a:gradFill>
        <a:effectLst/>
      </p:bgPr>
    </p:bg>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endParaRPr lang="fa-IR" smtClean="0"/>
          </a:p>
        </p:txBody>
      </p:sp>
      <p:sp>
        <p:nvSpPr>
          <p:cNvPr id="22531" name="Content Placeholder 2"/>
          <p:cNvSpPr>
            <a:spLocks noGrp="1"/>
          </p:cNvSpPr>
          <p:nvPr>
            <p:ph idx="1"/>
          </p:nvPr>
        </p:nvSpPr>
        <p:spPr/>
        <p:txBody>
          <a:bodyPr/>
          <a:lstStyle/>
          <a:p>
            <a:pPr eaLnBrk="1" hangingPunct="1"/>
            <a:r>
              <a:rPr lang="fa-IR" b="1" dirty="0" smtClean="0">
                <a:ea typeface="Majalla UI"/>
              </a:rPr>
              <a:t>     </a:t>
            </a:r>
            <a:r>
              <a:rPr lang="fa-IR" b="1" u="sng" dirty="0" smtClean="0">
                <a:ea typeface="Majalla UI"/>
              </a:rPr>
              <a:t>هدف كلي : </a:t>
            </a:r>
            <a:endParaRPr lang="en-US" dirty="0" smtClean="0"/>
          </a:p>
          <a:p>
            <a:pPr eaLnBrk="1" hangingPunct="1"/>
            <a:r>
              <a:rPr lang="fa-IR" b="1" dirty="0" smtClean="0">
                <a:ea typeface="Majalla UI"/>
              </a:rPr>
              <a:t>ارتقاء سطح سلامت تغذيه‌اي دانش‌آموزان از طريق ارائه ميان‌وعده سالم و آموزش تغذيه‌اي سالم در مدارس </a:t>
            </a:r>
            <a:endParaRPr lang="en-US" dirty="0" smtClean="0"/>
          </a:p>
          <a:p>
            <a:pPr eaLnBrk="1" hangingPunct="1"/>
            <a:r>
              <a:rPr lang="fa-IR" b="1" u="sng" dirty="0" smtClean="0">
                <a:ea typeface="Majalla UI"/>
              </a:rPr>
              <a:t>اهداف كيفي :‌</a:t>
            </a:r>
            <a:endParaRPr lang="en-US" dirty="0" smtClean="0"/>
          </a:p>
          <a:p>
            <a:pPr eaLnBrk="1" hangingPunct="1"/>
            <a:r>
              <a:rPr lang="fa-IR" b="1" dirty="0" smtClean="0">
                <a:ea typeface="Majalla UI"/>
              </a:rPr>
              <a:t>-        ارتقاء آگاهي ، نگرش و اصلاح رفتارهاي نادرست غذايي دانش آموزان از طريق آموزش تغذيه </a:t>
            </a:r>
            <a:endParaRPr lang="en-US" dirty="0" smtClean="0"/>
          </a:p>
          <a:p>
            <a:pPr eaLnBrk="1" hangingPunct="1"/>
            <a:r>
              <a:rPr lang="fa-IR" b="1" dirty="0" smtClean="0">
                <a:ea typeface="Majalla UI"/>
              </a:rPr>
              <a:t>-       ارائه برنامه غذايي مناسب جهت بوفه‌هاي مدارس و جلوگيري از عرضه اقلام غذايي كم‌ارزش</a:t>
            </a:r>
            <a:endParaRPr lang="en-US" dirty="0" smtClean="0"/>
          </a:p>
          <a:p>
            <a:pPr eaLnBrk="1" hangingPunct="1"/>
            <a:r>
              <a:rPr lang="fa-IR" b="1" dirty="0" smtClean="0">
                <a:ea typeface="Majalla UI"/>
              </a:rPr>
              <a:t>-       ساماندهي و بهسازي پايگاه‌هاي تغذيه سالم با همكاري سازمان نوسازي </a:t>
            </a:r>
            <a:endParaRPr lang="fa-IR" dirty="0" smtClean="0">
              <a:ea typeface="Majalla UI"/>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8100000" scaled="1"/>
          <a:tileRect/>
        </a:gradFill>
        <a:effectLst/>
      </p:bgPr>
    </p:bg>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endParaRPr lang="fa-IR" smtClean="0"/>
          </a:p>
        </p:txBody>
      </p:sp>
      <p:sp>
        <p:nvSpPr>
          <p:cNvPr id="23555" name="Content Placeholder 2"/>
          <p:cNvSpPr>
            <a:spLocks noGrp="1"/>
          </p:cNvSpPr>
          <p:nvPr>
            <p:ph idx="1"/>
          </p:nvPr>
        </p:nvSpPr>
        <p:spPr/>
        <p:txBody>
          <a:bodyPr/>
          <a:lstStyle/>
          <a:p>
            <a:pPr eaLnBrk="1" hangingPunct="1"/>
            <a:r>
              <a:rPr lang="fa-IR" b="1" u="sng" smtClean="0">
                <a:ea typeface="Majalla UI"/>
              </a:rPr>
              <a:t>اهداف كمي : </a:t>
            </a:r>
            <a:endParaRPr lang="en-US" smtClean="0"/>
          </a:p>
          <a:p>
            <a:pPr eaLnBrk="1" hangingPunct="1"/>
            <a:r>
              <a:rPr lang="fa-IR" b="1" smtClean="0">
                <a:ea typeface="Majalla UI"/>
              </a:rPr>
              <a:t>         - افزايش تعداد مدارس داراي پايگاه تغذيه سالم </a:t>
            </a:r>
            <a:endParaRPr lang="en-US" smtClean="0"/>
          </a:p>
          <a:p>
            <a:pPr eaLnBrk="1" hangingPunct="1"/>
            <a:r>
              <a:rPr lang="fa-IR" smtClean="0">
                <a:ea typeface="Majalla UI"/>
              </a:rPr>
              <a:t>       حيطه عمل :</a:t>
            </a:r>
            <a:endParaRPr lang="en-US" smtClean="0"/>
          </a:p>
          <a:p>
            <a:pPr eaLnBrk="1" hangingPunct="1"/>
            <a:r>
              <a:rPr lang="fa-IR" b="1" smtClean="0">
                <a:ea typeface="Majalla UI"/>
              </a:rPr>
              <a:t>          مدارس واجد شرايط </a:t>
            </a:r>
            <a:endParaRPr lang="en-US" smtClean="0"/>
          </a:p>
          <a:p>
            <a:pPr eaLnBrk="1" hangingPunct="1">
              <a:buFont typeface="Wingdings 2" pitchFamily="18" charset="2"/>
              <a:buNone/>
            </a:pPr>
            <a:endParaRPr lang="fa-IR" smtClean="0">
              <a:ea typeface="Majalla UI"/>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419600" y="914400"/>
            <a:ext cx="4267200" cy="609600"/>
          </a:xfrm>
          <a:solidFill>
            <a:srgbClr val="FFCCFF"/>
          </a:solidFill>
        </p:spPr>
        <p:txBody>
          <a:bodyPr/>
          <a:lstStyle/>
          <a:p>
            <a:pPr algn="r" eaLnBrk="1" hangingPunct="1"/>
            <a:r>
              <a:rPr lang="fa-IR" sz="3200" dirty="0" smtClean="0">
                <a:solidFill>
                  <a:srgbClr val="FF0000"/>
                </a:solidFill>
              </a:rPr>
              <a:t>اهميت پايگاه تغذيه سالم در چيست؟</a:t>
            </a:r>
          </a:p>
        </p:txBody>
      </p:sp>
      <p:pic>
        <p:nvPicPr>
          <p:cNvPr id="6147" name="Content Placeholder 3" descr="دانش آموزي در حال خوردن آبميوه"/>
          <p:cNvPicPr>
            <a:picLocks noGrp="1"/>
          </p:cNvPicPr>
          <p:nvPr>
            <p:ph idx="1"/>
          </p:nvPr>
        </p:nvPicPr>
        <p:blipFill>
          <a:blip r:embed="rId2"/>
          <a:srcRect/>
          <a:stretch>
            <a:fillRect/>
          </a:stretch>
        </p:blipFill>
        <p:spPr>
          <a:xfrm>
            <a:off x="609600" y="0"/>
            <a:ext cx="2286000" cy="1981200"/>
          </a:xfrm>
        </p:spPr>
      </p:pic>
      <p:sp>
        <p:nvSpPr>
          <p:cNvPr id="6148"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a-IR"/>
          </a:p>
        </p:txBody>
      </p:sp>
      <p:sp>
        <p:nvSpPr>
          <p:cNvPr id="6149" name="Rectangle 3"/>
          <p:cNvSpPr>
            <a:spLocks noChangeArrowheads="1"/>
          </p:cNvSpPr>
          <p:nvPr/>
        </p:nvSpPr>
        <p:spPr bwMode="auto">
          <a:xfrm>
            <a:off x="381000" y="1676400"/>
            <a:ext cx="8229600" cy="4832350"/>
          </a:xfrm>
          <a:prstGeom prst="rect">
            <a:avLst/>
          </a:prstGeom>
          <a:solidFill>
            <a:schemeClr val="accent2"/>
          </a:solidFill>
          <a:ln w="9525">
            <a:noFill/>
            <a:miter lim="800000"/>
            <a:headEnd/>
            <a:tailEnd/>
          </a:ln>
        </p:spPr>
        <p:txBody>
          <a:bodyPr anchor="ctr">
            <a:spAutoFit/>
          </a:bodyPr>
          <a:lstStyle/>
          <a:p>
            <a:pPr algn="ctr"/>
            <a:r>
              <a:rPr lang="fa-IR" sz="2800">
                <a:solidFill>
                  <a:srgbClr val="000000"/>
                </a:solidFill>
                <a:latin typeface="Calibri" pitchFamily="34" charset="0"/>
                <a:ea typeface="Times New Roman" pitchFamily="18" charset="0"/>
                <a:cs typeface="B Davat" pitchFamily="2" charset="-78"/>
              </a:rPr>
              <a:t>بهداشت غذا جداي از بهداشت محيط نيست، در واقع يکي از عوامل آلوده‌سازي مواد غذايي، رعايت نکردن بهداشت محيط است. در صورتي که اصول بهداشتي در مورد محيط و مواد غذايي رعايت نشود، </a:t>
            </a:r>
            <a:r>
              <a:rPr lang="fa-IR" sz="2800">
                <a:solidFill>
                  <a:srgbClr val="FFC000"/>
                </a:solidFill>
                <a:latin typeface="Calibri" pitchFamily="34" charset="0"/>
                <a:ea typeface="Times New Roman" pitchFamily="18" charset="0"/>
                <a:cs typeface="B Davat" pitchFamily="2" charset="-78"/>
              </a:rPr>
              <a:t>ميکروارگانيسم‌هاي فاسدکننده يا مسموم کننده غذا </a:t>
            </a:r>
            <a:r>
              <a:rPr lang="fa-IR" sz="2800">
                <a:solidFill>
                  <a:srgbClr val="000000"/>
                </a:solidFill>
                <a:latin typeface="Calibri" pitchFamily="34" charset="0"/>
                <a:ea typeface="Times New Roman" pitchFamily="18" charset="0"/>
                <a:cs typeface="B Davat" pitchFamily="2" charset="-78"/>
              </a:rPr>
              <a:t>مي‌توانند موجب بيماري مصرف‌کننده شوند.</a:t>
            </a:r>
            <a:endParaRPr lang="fa-IR" sz="2800">
              <a:solidFill>
                <a:srgbClr val="000000"/>
              </a:solidFill>
              <a:ea typeface="Times New Roman" pitchFamily="18" charset="0"/>
              <a:cs typeface="B Davat" pitchFamily="2" charset="-78"/>
            </a:endParaRPr>
          </a:p>
          <a:p>
            <a:pPr algn="ctr" rtl="0" eaLnBrk="0" hangingPunct="0"/>
            <a:r>
              <a:rPr lang="fa-IR" sz="2800">
                <a:solidFill>
                  <a:srgbClr val="000000"/>
                </a:solidFill>
                <a:latin typeface="Constantia" pitchFamily="18" charset="0"/>
                <a:ea typeface="Times New Roman" pitchFamily="18" charset="0"/>
                <a:cs typeface="B Davat" pitchFamily="2" charset="-78"/>
              </a:rPr>
              <a:t>انواع گوناگون ارگانيسم‌ها به تعداد بسيار زيادي در طبيعت يافت مي‌شوند و همواره منتظر يافتن شرايط مناسب براي رشد و نمو هستند. مواد غذايي مانند بيسکوييت ممکن است امکان چنداني براي رشد و تکثير سريع ميکروب‌ها را فراهم نکنند، اما </a:t>
            </a:r>
            <a:r>
              <a:rPr lang="fa-IR" sz="2800">
                <a:solidFill>
                  <a:srgbClr val="FF0000"/>
                </a:solidFill>
                <a:latin typeface="Calibri" pitchFamily="34" charset="0"/>
                <a:ea typeface="Times New Roman" pitchFamily="18" charset="0"/>
                <a:cs typeface="B Davat" pitchFamily="2" charset="-78"/>
                <a:hlinkClick r:id="rId3"/>
              </a:rPr>
              <a:t>شير</a:t>
            </a:r>
            <a:r>
              <a:rPr lang="fa-IR" sz="2800">
                <a:solidFill>
                  <a:srgbClr val="FF0000"/>
                </a:solidFill>
                <a:ea typeface="Times New Roman" pitchFamily="18" charset="0"/>
                <a:cs typeface="B Davat" pitchFamily="2" charset="-78"/>
              </a:rPr>
              <a:t> و </a:t>
            </a:r>
            <a:r>
              <a:rPr lang="fa-IR" sz="2800">
                <a:solidFill>
                  <a:srgbClr val="FF0000"/>
                </a:solidFill>
                <a:latin typeface="Calibri" pitchFamily="34" charset="0"/>
                <a:ea typeface="Times New Roman" pitchFamily="18" charset="0"/>
                <a:cs typeface="B Davat" pitchFamily="2" charset="-78"/>
                <a:hlinkClick r:id="rId4"/>
              </a:rPr>
              <a:t>لبنيات </a:t>
            </a:r>
            <a:r>
              <a:rPr lang="fa-IR" sz="2800">
                <a:solidFill>
                  <a:srgbClr val="FF0000"/>
                </a:solidFill>
                <a:ea typeface="Times New Roman" pitchFamily="18" charset="0"/>
                <a:cs typeface="B Davat" pitchFamily="2" charset="-78"/>
              </a:rPr>
              <a:t>و </a:t>
            </a:r>
            <a:r>
              <a:rPr lang="fa-IR" sz="2800">
                <a:solidFill>
                  <a:srgbClr val="FF0000"/>
                </a:solidFill>
                <a:latin typeface="Calibri" pitchFamily="34" charset="0"/>
                <a:ea typeface="Times New Roman" pitchFamily="18" charset="0"/>
                <a:cs typeface="B Davat" pitchFamily="2" charset="-78"/>
                <a:hlinkClick r:id="rId5"/>
              </a:rPr>
              <a:t>تخم‌مرغ</a:t>
            </a:r>
            <a:r>
              <a:rPr lang="fa-IR" sz="2800">
                <a:solidFill>
                  <a:srgbClr val="FF0000"/>
                </a:solidFill>
                <a:ea typeface="Times New Roman" pitchFamily="18" charset="0"/>
                <a:cs typeface="B Davat" pitchFamily="2" charset="-78"/>
              </a:rPr>
              <a:t> </a:t>
            </a:r>
            <a:r>
              <a:rPr lang="fa-IR" sz="2800">
                <a:solidFill>
                  <a:srgbClr val="000000"/>
                </a:solidFill>
                <a:ea typeface="Times New Roman" pitchFamily="18" charset="0"/>
                <a:cs typeface="B Davat" pitchFamily="2" charset="-78"/>
              </a:rPr>
              <a:t>محيط‌هاي بسيار مناسبي براي رشد و تکثير ميکروارگانيسم‌ها هستند. حتي مواد غذايي بسته‌بندي شده هم که داراي تاريخ مصرف هستند، اگر در شرايط نامناسب نگهداري شوند، خيلي زود فاسد مي‌شوند</a:t>
            </a:r>
            <a:r>
              <a:rPr lang="en-US" sz="2800">
                <a:latin typeface="Constantia" pitchFamily="18" charset="0"/>
                <a:cs typeface="B Davat" pitchFamily="2" charset="-78"/>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4578" name="Title 1"/>
          <p:cNvSpPr>
            <a:spLocks noGrp="1"/>
          </p:cNvSpPr>
          <p:nvPr>
            <p:ph type="title"/>
          </p:nvPr>
        </p:nvSpPr>
        <p:spPr>
          <a:xfrm>
            <a:off x="0" y="457200"/>
            <a:ext cx="8229600" cy="1143000"/>
          </a:xfrm>
        </p:spPr>
        <p:txBody>
          <a:bodyPr/>
          <a:lstStyle/>
          <a:p>
            <a:pPr algn="r" eaLnBrk="1" hangingPunct="1"/>
            <a:r>
              <a:rPr lang="fa-IR" b="1" dirty="0" smtClean="0">
                <a:cs typeface="B Compset" pitchFamily="2" charset="-78"/>
              </a:rPr>
              <a:t>         شرح وظايف مدرسه : </a:t>
            </a:r>
            <a:endParaRPr lang="fa-IR" dirty="0" smtClean="0">
              <a:cs typeface="B Compset" pitchFamily="2" charset="-78"/>
            </a:endParaRPr>
          </a:p>
        </p:txBody>
      </p:sp>
      <p:sp>
        <p:nvSpPr>
          <p:cNvPr id="24579" name="Content Placeholder 2"/>
          <p:cNvSpPr>
            <a:spLocks noGrp="1"/>
          </p:cNvSpPr>
          <p:nvPr>
            <p:ph idx="1"/>
          </p:nvPr>
        </p:nvSpPr>
        <p:spPr>
          <a:xfrm>
            <a:off x="381000" y="1524000"/>
            <a:ext cx="8229600" cy="4389438"/>
          </a:xfrm>
        </p:spPr>
        <p:txBody>
          <a:bodyPr/>
          <a:lstStyle/>
          <a:p>
            <a:pPr eaLnBrk="1" hangingPunct="1"/>
            <a:r>
              <a:rPr lang="fa-IR" b="1" dirty="0" smtClean="0">
                <a:ea typeface="Majalla UI"/>
              </a:rPr>
              <a:t>         هماهنگي و همكاري در خصوص راه اندازي و احداث پايگاه تغذيه سالم مدرسه</a:t>
            </a:r>
            <a:endParaRPr lang="en-US" dirty="0" smtClean="0"/>
          </a:p>
          <a:p>
            <a:pPr eaLnBrk="1" hangingPunct="1"/>
            <a:r>
              <a:rPr lang="fa-IR" b="1" dirty="0" smtClean="0">
                <a:ea typeface="Majalla UI"/>
              </a:rPr>
              <a:t>         دريافت گواهي صلاحيت كار جهت فروشنده مواد غذائي پايگاه از كارشناسي بهداشت اداره متبوع </a:t>
            </a:r>
            <a:endParaRPr lang="en-US" dirty="0" smtClean="0"/>
          </a:p>
          <a:p>
            <a:pPr eaLnBrk="1" hangingPunct="1"/>
            <a:r>
              <a:rPr lang="fa-IR" b="1" dirty="0" smtClean="0">
                <a:ea typeface="Majalla UI"/>
              </a:rPr>
              <a:t>        افتتاح نمادين پايگاه تغذيه سالم  در طول هفته سلامت ( فروردين نيمه دوم ) </a:t>
            </a:r>
            <a:endParaRPr lang="en-US" dirty="0" smtClean="0"/>
          </a:p>
          <a:p>
            <a:pPr eaLnBrk="1" hangingPunct="1"/>
            <a:r>
              <a:rPr lang="fa-IR" b="1" dirty="0" smtClean="0">
                <a:ea typeface="Majalla UI"/>
              </a:rPr>
              <a:t>         ارسال گزارش عملكرد پايگاه تغذيه سالم به منطقه به صورت مصور   ( نيمه اول ارديبهشت)</a:t>
            </a:r>
            <a:endParaRPr lang="en-US" dirty="0" smtClean="0"/>
          </a:p>
          <a:p>
            <a:pPr eaLnBrk="1" hangingPunct="1"/>
            <a:r>
              <a:rPr lang="fa-IR" b="1" dirty="0" smtClean="0">
                <a:ea typeface="Majalla UI"/>
              </a:rPr>
              <a:t>        هماهنگي با مراكز بهداشتي در خصوص صدور كارت تندرستي براي كليه متصديان خدمات عمومي</a:t>
            </a:r>
            <a:endParaRPr lang="en-US" dirty="0" smtClean="0"/>
          </a:p>
          <a:p>
            <a:pPr eaLnBrk="1" hangingPunct="1"/>
            <a:endParaRPr lang="fa-IR" dirty="0" smtClean="0">
              <a:ea typeface="Majalla UI"/>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endParaRPr lang="fa-IR" smtClean="0"/>
          </a:p>
        </p:txBody>
      </p:sp>
      <p:sp>
        <p:nvSpPr>
          <p:cNvPr id="25603" name="Content Placeholder 2"/>
          <p:cNvSpPr>
            <a:spLocks noGrp="1"/>
          </p:cNvSpPr>
          <p:nvPr>
            <p:ph idx="1"/>
          </p:nvPr>
        </p:nvSpPr>
        <p:spPr>
          <a:xfrm>
            <a:off x="457200" y="685801"/>
            <a:ext cx="8229600" cy="5638800"/>
          </a:xfrm>
          <a:gradFill>
            <a:gsLst>
              <a:gs pos="0">
                <a:srgbClr val="5E9EFF"/>
              </a:gs>
              <a:gs pos="39999">
                <a:srgbClr val="85C2FF"/>
              </a:gs>
              <a:gs pos="70000">
                <a:srgbClr val="C4D6EB"/>
              </a:gs>
              <a:gs pos="100000">
                <a:srgbClr val="FFEBFA"/>
              </a:gs>
            </a:gsLst>
            <a:lin ang="8100000" scaled="0"/>
          </a:gradFill>
        </p:spPr>
        <p:txBody>
          <a:bodyPr/>
          <a:lstStyle/>
          <a:p>
            <a:pPr eaLnBrk="1" hangingPunct="1"/>
            <a:endParaRPr lang="fa-IR" b="1" u="sng" dirty="0" smtClean="0">
              <a:ea typeface="Majalla UI"/>
            </a:endParaRPr>
          </a:p>
          <a:p>
            <a:pPr eaLnBrk="1" hangingPunct="1"/>
            <a:endParaRPr lang="fa-IR" b="1" u="sng" dirty="0" smtClean="0">
              <a:ea typeface="Majalla UI"/>
            </a:endParaRPr>
          </a:p>
          <a:p>
            <a:pPr eaLnBrk="1" hangingPunct="1"/>
            <a:endParaRPr lang="fa-IR" b="1" u="sng" dirty="0" smtClean="0">
              <a:ea typeface="Majalla UI"/>
            </a:endParaRPr>
          </a:p>
          <a:p>
            <a:pPr eaLnBrk="1" hangingPunct="1"/>
            <a:r>
              <a:rPr lang="fa-IR" b="1" u="sng" dirty="0" smtClean="0">
                <a:ea typeface="Majalla UI"/>
              </a:rPr>
              <a:t>شایان ذکراست که فقط مواد خوراکی مجاز باشرایط دستورالعمل مذکورقابل عرضه درواحدهای آموزشی می باشد ونظارت وپیگیری آن درواحدآموزشی مستقیمابه عهده مدیر واحدآموزشی میباشد.</a:t>
            </a:r>
            <a:endParaRPr lang="en-US" dirty="0" smtClean="0"/>
          </a:p>
          <a:p>
            <a:pPr eaLnBrk="1" hangingPunct="1">
              <a:buFont typeface="Wingdings 2" pitchFamily="18" charset="2"/>
              <a:buNone/>
            </a:pPr>
            <a:endParaRPr lang="fa-IR" dirty="0" smtClean="0">
              <a:ea typeface="Majalla UI"/>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algn="r" eaLnBrk="1" hangingPunct="1"/>
            <a:r>
              <a:rPr lang="fa-IR" sz="4000" b="1" smtClean="0"/>
              <a:t>يک پايگاه تغذيه سالم بايد چه ويژگي‌هايي </a:t>
            </a:r>
            <a:br>
              <a:rPr lang="fa-IR" sz="4000" b="1" smtClean="0"/>
            </a:br>
            <a:r>
              <a:rPr lang="fa-IR" sz="4000" b="1" smtClean="0"/>
              <a:t>داشته باشد؟ </a:t>
            </a:r>
            <a:endParaRPr lang="fa-IR" sz="4000" smtClean="0"/>
          </a:p>
        </p:txBody>
      </p:sp>
      <p:sp>
        <p:nvSpPr>
          <p:cNvPr id="26627" name="Content Placeholder 2"/>
          <p:cNvSpPr>
            <a:spLocks noGrp="1"/>
          </p:cNvSpPr>
          <p:nvPr>
            <p:ph idx="1"/>
          </p:nvPr>
        </p:nvSpPr>
        <p:spPr>
          <a:xfrm>
            <a:off x="457200" y="1935163"/>
            <a:ext cx="8229600" cy="4694237"/>
          </a:xfrm>
          <a:solidFill>
            <a:srgbClr val="00B0F0"/>
          </a:solidFill>
          <a:ln>
            <a:solidFill>
              <a:schemeClr val="accent1"/>
            </a:solidFill>
          </a:ln>
        </p:spPr>
        <p:txBody>
          <a:bodyPr/>
          <a:lstStyle/>
          <a:p>
            <a:pPr eaLnBrk="1" hangingPunct="1"/>
            <a:r>
              <a:rPr lang="fa-IR" dirty="0" smtClean="0">
                <a:ea typeface="Majalla UI"/>
              </a:rPr>
              <a:t>اول از همه سقف آن بايد صاف، حتي‌الامکان مسطح، بدون ترک‌خوردگي، درز و شکاف و هميشه تميز باشد. درها و پنجره‌ها هم بايد از جنسي مقاوم تهيه شوند و سالم ، بدون ترک‌خوردگي، شکستگي و زنگ‌زدگي و قابل شستشو بوده و هميشه تميز باشند. </a:t>
            </a:r>
            <a:endParaRPr lang="en-US" dirty="0" smtClean="0"/>
          </a:p>
          <a:p>
            <a:pPr eaLnBrk="1" hangingPunct="1"/>
            <a:r>
              <a:rPr lang="fa-IR" dirty="0" smtClean="0">
                <a:ea typeface="Majalla UI"/>
              </a:rPr>
              <a:t>همچنين پنجره بايد بازشو، مجهز به توري سالم و مناسب باشد به گونه‌اي که از ورود حشرات به داخل پايگاه جلوگيري کند. </a:t>
            </a:r>
            <a:endParaRPr lang="en-US" dirty="0" smtClean="0"/>
          </a:p>
          <a:p>
            <a:pPr eaLnBrk="1" hangingPunct="1"/>
            <a:r>
              <a:rPr lang="fa-IR" dirty="0" smtClean="0">
                <a:ea typeface="Majalla UI"/>
              </a:rPr>
              <a:t>کف پايگاه هم بايد از جنس مقاوم بوده و صاف، بدون درز و شکاف و قابل شستشو باشد و نيز داراي شيب مناسب باشد تا در صورت شستشو آب در آن جمع نشود.</a:t>
            </a:r>
            <a:endParaRPr lang="en-US" dirty="0" smtClean="0"/>
          </a:p>
          <a:p>
            <a:pPr eaLnBrk="1" hangingPunct="1"/>
            <a:r>
              <a:rPr lang="fa-IR" dirty="0" smtClean="0">
                <a:ea typeface="Majalla UI"/>
              </a:rPr>
              <a:t>پيشخوان و ميز کار هم از جمله اساسي‌ترين بخش‌هاي اين پايگاه هاست و بايد سطح آن از جنس قابل شستشو باشد. </a:t>
            </a:r>
            <a:endParaRPr lang="en-US" dirty="0" smtClean="0"/>
          </a:p>
          <a:p>
            <a:pPr eaLnBrk="1" hangingPunct="1"/>
            <a:endParaRPr lang="fa-IR" dirty="0" smtClean="0">
              <a:ea typeface="Majalla UI"/>
            </a:endParaRPr>
          </a:p>
        </p:txBody>
      </p:sp>
      <p:pic>
        <p:nvPicPr>
          <p:cNvPr id="26628" name="Picture 3" descr="بوفه">
            <a:hlinkClick r:id="rId3"/>
          </p:cNvPr>
          <p:cNvPicPr>
            <a:picLocks noChangeAspect="1" noChangeArrowheads="1"/>
          </p:cNvPicPr>
          <p:nvPr/>
        </p:nvPicPr>
        <p:blipFill>
          <a:blip r:embed="rId4"/>
          <a:srcRect/>
          <a:stretch>
            <a:fillRect/>
          </a:stretch>
        </p:blipFill>
        <p:spPr bwMode="auto">
          <a:xfrm>
            <a:off x="304800" y="228600"/>
            <a:ext cx="2133600" cy="167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381000"/>
            <a:ext cx="8229600" cy="1466850"/>
          </a:xfrm>
          <a:solidFill>
            <a:schemeClr val="accent6">
              <a:lumMod val="75000"/>
            </a:schemeClr>
          </a:solidFill>
        </p:spPr>
        <p:txBody>
          <a:bodyPr/>
          <a:lstStyle/>
          <a:p>
            <a:pPr algn="r" eaLnBrk="1" hangingPunct="1"/>
            <a:r>
              <a:rPr lang="fa-IR" sz="4000" b="1" dirty="0" smtClean="0"/>
              <a:t>    يک پايگاه تغذيه سالم بايد چه </a:t>
            </a:r>
            <a:br>
              <a:rPr lang="fa-IR" sz="4000" b="1" dirty="0" smtClean="0"/>
            </a:br>
            <a:r>
              <a:rPr lang="fa-IR" sz="4000" b="1" dirty="0" smtClean="0"/>
              <a:t>      ويژگي‌هايي داشته باشد؟ </a:t>
            </a:r>
            <a:endParaRPr lang="fa-IR" sz="4000" dirty="0" smtClean="0"/>
          </a:p>
        </p:txBody>
      </p:sp>
      <p:sp>
        <p:nvSpPr>
          <p:cNvPr id="27651" name="Content Placeholder 2"/>
          <p:cNvSpPr>
            <a:spLocks noGrp="1"/>
          </p:cNvSpPr>
          <p:nvPr>
            <p:ph idx="1"/>
          </p:nvPr>
        </p:nvSpPr>
        <p:spPr>
          <a:solidFill>
            <a:schemeClr val="accent6">
              <a:lumMod val="40000"/>
              <a:lumOff val="60000"/>
            </a:schemeClr>
          </a:solidFill>
        </p:spPr>
        <p:txBody>
          <a:bodyPr/>
          <a:lstStyle/>
          <a:p>
            <a:pPr eaLnBrk="1" hangingPunct="1"/>
            <a:r>
              <a:rPr lang="fa-IR" dirty="0" smtClean="0">
                <a:ea typeface="Majalla UI"/>
              </a:rPr>
              <a:t>وجود تهويه مناسب در اين پايگاه‌ها لازم و ضروري است، طوري که هواي داخل پايگاه هميشه سالم، تازه، کافي و عاري از بو باشد. </a:t>
            </a:r>
            <a:endParaRPr lang="en-US" dirty="0" smtClean="0"/>
          </a:p>
          <a:p>
            <a:pPr eaLnBrk="1" hangingPunct="1"/>
            <a:r>
              <a:rPr lang="fa-IR" dirty="0" smtClean="0">
                <a:ea typeface="Majalla UI"/>
              </a:rPr>
              <a:t>سطح ديوارهاي پايگاه هم بايد صاف، بدون درز و شکاف و به رنگ روشن باشد و از کف تا سقف مقاوم بوده و طوري باشد که از ورود حشرات و جوندگان جلوگيري به عمل‌ آورد. </a:t>
            </a:r>
            <a:endParaRPr lang="en-US" dirty="0" smtClean="0"/>
          </a:p>
          <a:p>
            <a:pPr eaLnBrk="1" hangingPunct="1"/>
            <a:r>
              <a:rPr lang="fa-IR" dirty="0" smtClean="0">
                <a:ea typeface="Majalla UI"/>
              </a:rPr>
              <a:t>البته پس از رعايت تمام اين نکات نبايد فراموش کرد که نگهداري هر گونه وسيله ي اضافي، مستهلک، مستعمل و مواد غذايي غير قابل مصرف و ضايعات در پايگاه‌هاي تغذيه مدارس ممنوع است.</a:t>
            </a:r>
            <a:endParaRPr lang="en-US" dirty="0" smtClean="0"/>
          </a:p>
          <a:p>
            <a:pPr eaLnBrk="1" hangingPunct="1"/>
            <a:endParaRPr lang="fa-IR" dirty="0" smtClean="0">
              <a:ea typeface="Majalla UI"/>
            </a:endParaRPr>
          </a:p>
        </p:txBody>
      </p:sp>
      <p:pic>
        <p:nvPicPr>
          <p:cNvPr id="27652" name="Picture 3" descr="بوفه">
            <a:hlinkClick r:id="rId2"/>
          </p:cNvPr>
          <p:cNvPicPr>
            <a:picLocks noChangeAspect="1" noChangeArrowheads="1"/>
          </p:cNvPicPr>
          <p:nvPr/>
        </p:nvPicPr>
        <p:blipFill>
          <a:blip r:embed="rId3"/>
          <a:srcRect/>
          <a:stretch>
            <a:fillRect/>
          </a:stretch>
        </p:blipFill>
        <p:spPr bwMode="auto">
          <a:xfrm>
            <a:off x="304800" y="228600"/>
            <a:ext cx="2133600" cy="167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endParaRPr lang="fa-IR" smtClean="0"/>
          </a:p>
        </p:txBody>
      </p:sp>
      <p:sp>
        <p:nvSpPr>
          <p:cNvPr id="28675" name="Content Placeholder 2"/>
          <p:cNvSpPr>
            <a:spLocks noGrp="1"/>
          </p:cNvSpPr>
          <p:nvPr>
            <p:ph idx="1"/>
          </p:nvPr>
        </p:nvSpPr>
        <p:spPr>
          <a:solidFill>
            <a:schemeClr val="accent6">
              <a:lumMod val="40000"/>
              <a:lumOff val="60000"/>
            </a:schemeClr>
          </a:solidFill>
        </p:spPr>
        <p:txBody>
          <a:bodyPr/>
          <a:lstStyle/>
          <a:p>
            <a:pPr algn="ctr" eaLnBrk="1" hangingPunct="1">
              <a:buFont typeface="Wingdings 2" pitchFamily="18" charset="2"/>
              <a:buNone/>
            </a:pPr>
            <a:r>
              <a:rPr lang="fa-IR" sz="5400" b="1" smtClean="0">
                <a:solidFill>
                  <a:srgbClr val="00B050"/>
                </a:solidFill>
                <a:ea typeface="Majalla UI"/>
              </a:rPr>
              <a:t>جدول فهرست موادغذایی قابل عرضه در پایگاه‌های تغذیه سالم</a:t>
            </a:r>
            <a:endParaRPr lang="fa-IR" sz="5400" smtClean="0">
              <a:solidFill>
                <a:srgbClr val="00B050"/>
              </a:solidFill>
              <a:ea typeface="Majalla UI"/>
            </a:endParaRPr>
          </a:p>
        </p:txBody>
      </p:sp>
      <p:pic>
        <p:nvPicPr>
          <p:cNvPr id="28676" name="Picture 3" descr="http://64.130.220.65/Thumbnails/pics/1384/1/Social/wh120-141.jpg"/>
          <p:cNvPicPr>
            <a:picLocks noChangeAspect="1" noChangeArrowheads="1"/>
          </p:cNvPicPr>
          <p:nvPr/>
        </p:nvPicPr>
        <p:blipFill>
          <a:blip r:embed="rId3"/>
          <a:srcRect/>
          <a:stretch>
            <a:fillRect/>
          </a:stretch>
        </p:blipFill>
        <p:spPr bwMode="auto">
          <a:xfrm>
            <a:off x="2057400" y="4191000"/>
            <a:ext cx="3962400" cy="266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 y="0"/>
          <a:ext cx="8839199" cy="6858000"/>
        </p:xfrm>
        <a:graphic>
          <a:graphicData uri="http://schemas.openxmlformats.org/drawingml/2006/table">
            <a:tbl>
              <a:tblPr rtl="1"/>
              <a:tblGrid>
                <a:gridCol w="753268"/>
                <a:gridCol w="2770379"/>
                <a:gridCol w="5315552"/>
              </a:tblGrid>
              <a:tr h="258464">
                <a:tc>
                  <a:txBody>
                    <a:bodyPr/>
                    <a:lstStyle/>
                    <a:p>
                      <a:pPr algn="ctr" rtl="1">
                        <a:lnSpc>
                          <a:spcPct val="115000"/>
                        </a:lnSpc>
                        <a:spcAft>
                          <a:spcPts val="1200"/>
                        </a:spcAft>
                      </a:pPr>
                      <a:r>
                        <a:rPr lang="fa-IR" sz="1400" b="1" dirty="0">
                          <a:solidFill>
                            <a:srgbClr val="0070C0"/>
                          </a:solidFill>
                          <a:latin typeface="B Nazanin"/>
                          <a:ea typeface="Times New Roman"/>
                          <a:cs typeface="Tahoma"/>
                        </a:rPr>
                        <a:t>ردیف</a:t>
                      </a:r>
                      <a:r>
                        <a:rPr lang="en-US" sz="1400" dirty="0">
                          <a:solidFill>
                            <a:srgbClr val="0070C0"/>
                          </a:solidFill>
                          <a:latin typeface="Tahoma"/>
                          <a:ea typeface="Times New Roman"/>
                          <a:cs typeface="Arial"/>
                        </a:rPr>
                        <a:t> </a:t>
                      </a:r>
                      <a:endParaRPr lang="en-US" sz="1400" dirty="0">
                        <a:solidFill>
                          <a:srgbClr val="0070C0"/>
                        </a:solidFill>
                        <a:latin typeface="Calibri"/>
                        <a:ea typeface="Times New Roman"/>
                        <a:cs typeface="Arial"/>
                      </a:endParaRPr>
                    </a:p>
                  </a:txBody>
                  <a:tcPr marL="45648" marR="45648" marT="6521" marB="6521"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0E0E0"/>
                    </a:solidFill>
                  </a:tcPr>
                </a:tc>
                <a:tc>
                  <a:txBody>
                    <a:bodyPr/>
                    <a:lstStyle/>
                    <a:p>
                      <a:pPr algn="ctr" rtl="1">
                        <a:lnSpc>
                          <a:spcPct val="115000"/>
                        </a:lnSpc>
                        <a:spcAft>
                          <a:spcPts val="1200"/>
                        </a:spcAft>
                      </a:pPr>
                      <a:r>
                        <a:rPr lang="fa-IR" sz="1400" b="1" dirty="0">
                          <a:solidFill>
                            <a:srgbClr val="0070C0"/>
                          </a:solidFill>
                          <a:latin typeface="B Nazanin"/>
                          <a:ea typeface="Times New Roman"/>
                          <a:cs typeface="Tahoma"/>
                        </a:rPr>
                        <a:t>موادغذایی</a:t>
                      </a:r>
                      <a:r>
                        <a:rPr lang="en-US" sz="1400" dirty="0">
                          <a:solidFill>
                            <a:srgbClr val="0070C0"/>
                          </a:solidFill>
                          <a:latin typeface="Tahoma"/>
                          <a:ea typeface="Times New Roman"/>
                          <a:cs typeface="Arial"/>
                        </a:rPr>
                        <a:t> </a:t>
                      </a:r>
                      <a:endParaRPr lang="en-US" sz="1400" dirty="0">
                        <a:solidFill>
                          <a:srgbClr val="0070C0"/>
                        </a:solidFill>
                        <a:latin typeface="Calibri"/>
                        <a:ea typeface="Times New Roman"/>
                        <a:cs typeface="Arial"/>
                      </a:endParaRPr>
                    </a:p>
                  </a:txBody>
                  <a:tcPr marL="45648" marR="45648" marT="6521" marB="6521"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0E0E0"/>
                    </a:solidFill>
                  </a:tcPr>
                </a:tc>
                <a:tc>
                  <a:txBody>
                    <a:bodyPr/>
                    <a:lstStyle/>
                    <a:p>
                      <a:pPr algn="ctr" rtl="1">
                        <a:lnSpc>
                          <a:spcPct val="115000"/>
                        </a:lnSpc>
                        <a:spcAft>
                          <a:spcPts val="1200"/>
                        </a:spcAft>
                      </a:pPr>
                      <a:r>
                        <a:rPr lang="fa-IR" sz="1400" b="1" dirty="0">
                          <a:solidFill>
                            <a:srgbClr val="0070C0"/>
                          </a:solidFill>
                          <a:latin typeface="B Nazanin"/>
                          <a:ea typeface="Times New Roman"/>
                          <a:cs typeface="Tahoma"/>
                        </a:rPr>
                        <a:t>فهرست</a:t>
                      </a:r>
                      <a:r>
                        <a:rPr lang="fa-IR" sz="1400" b="1" dirty="0">
                          <a:solidFill>
                            <a:srgbClr val="0070C0"/>
                          </a:solidFill>
                          <a:latin typeface="Calibri"/>
                          <a:ea typeface="Times New Roman"/>
                          <a:cs typeface="B Nazanin"/>
                        </a:rPr>
                        <a:t> </a:t>
                      </a:r>
                      <a:r>
                        <a:rPr lang="fa-IR" sz="1400" b="1" dirty="0">
                          <a:solidFill>
                            <a:srgbClr val="0070C0"/>
                          </a:solidFill>
                          <a:latin typeface="B Nazanin"/>
                          <a:ea typeface="Times New Roman"/>
                          <a:cs typeface="Tahoma"/>
                        </a:rPr>
                        <a:t>موادغذایی</a:t>
                      </a:r>
                      <a:r>
                        <a:rPr lang="en-US" sz="1400" dirty="0">
                          <a:solidFill>
                            <a:srgbClr val="0070C0"/>
                          </a:solidFill>
                          <a:latin typeface="Tahoma"/>
                          <a:ea typeface="Times New Roman"/>
                          <a:cs typeface="Arial"/>
                        </a:rPr>
                        <a:t> </a:t>
                      </a:r>
                      <a:endParaRPr lang="en-US" sz="1400" dirty="0">
                        <a:solidFill>
                          <a:srgbClr val="0070C0"/>
                        </a:solidFill>
                        <a:latin typeface="Calibri"/>
                        <a:ea typeface="Times New Roman"/>
                        <a:cs typeface="Arial"/>
                      </a:endParaRPr>
                    </a:p>
                  </a:txBody>
                  <a:tcPr marL="45648" marR="45648" marT="6521" marB="6521" anchor="ctr">
                    <a:lnL w="28575" cap="flat" cmpd="dbl" algn="ctr">
                      <a:solidFill>
                        <a:srgbClr val="000000"/>
                      </a:solidFill>
                      <a:prstDash val="solid"/>
                      <a:round/>
                      <a:headEnd type="none" w="med" len="med"/>
                      <a:tailEnd type="none" w="med" len="med"/>
                    </a:lnL>
                    <a:lnR>
                      <a:noFill/>
                    </a:lnR>
                    <a:lnT w="28575"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0E0E0"/>
                    </a:solidFill>
                  </a:tcPr>
                </a:tc>
              </a:tr>
              <a:tr h="1424392">
                <a:tc>
                  <a:txBody>
                    <a:bodyPr/>
                    <a:lstStyle/>
                    <a:p>
                      <a:pPr algn="just" rtl="1">
                        <a:lnSpc>
                          <a:spcPct val="115000"/>
                        </a:lnSpc>
                        <a:spcAft>
                          <a:spcPts val="1200"/>
                        </a:spcAft>
                      </a:pPr>
                      <a:r>
                        <a:rPr lang="en-US" sz="1400">
                          <a:solidFill>
                            <a:srgbClr val="332015"/>
                          </a:solidFill>
                          <a:latin typeface="B Nazanin"/>
                          <a:ea typeface="Times New Roman"/>
                          <a:cs typeface="Tahoma"/>
                        </a:rPr>
                        <a:t>1</a:t>
                      </a:r>
                      <a:r>
                        <a:rPr lang="en-US" sz="1400">
                          <a:solidFill>
                            <a:srgbClr val="332015"/>
                          </a:solidFill>
                          <a:latin typeface="Tahoma"/>
                          <a:ea typeface="Times New Roman"/>
                          <a:cs typeface="Arial"/>
                        </a:rPr>
                        <a:t> </a:t>
                      </a:r>
                      <a:endParaRPr lang="en-US" sz="1400">
                        <a:latin typeface="Calibri"/>
                        <a:ea typeface="Times New Roman"/>
                        <a:cs typeface="Arial"/>
                      </a:endParaRPr>
                    </a:p>
                  </a:txBody>
                  <a:tcPr marL="45648" marR="45648" marT="6521" marB="6521"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200"/>
                        </a:spcAft>
                      </a:pPr>
                      <a:r>
                        <a:rPr lang="fa-IR" sz="1400" b="1" dirty="0">
                          <a:solidFill>
                            <a:srgbClr val="7030A0"/>
                          </a:solidFill>
                          <a:latin typeface="B Nazanin"/>
                          <a:ea typeface="Times New Roman"/>
                          <a:cs typeface="Tahoma"/>
                        </a:rPr>
                        <a:t>خشکبار ، خرما و انواع مغزها</a:t>
                      </a:r>
                      <a:r>
                        <a:rPr lang="fa-IR" sz="1400" b="1" dirty="0">
                          <a:solidFill>
                            <a:srgbClr val="7030A0"/>
                          </a:solidFill>
                          <a:latin typeface="Calibri"/>
                          <a:ea typeface="Times New Roman"/>
                          <a:cs typeface="B Nazanin"/>
                        </a:rPr>
                        <a:t> </a:t>
                      </a:r>
                      <a:endParaRPr lang="en-US" sz="1400" b="1" dirty="0">
                        <a:solidFill>
                          <a:srgbClr val="7030A0"/>
                        </a:solidFill>
                        <a:latin typeface="Calibri"/>
                        <a:ea typeface="Times New Roman"/>
                        <a:cs typeface="Arial"/>
                      </a:endParaRPr>
                    </a:p>
                  </a:txBody>
                  <a:tcPr marL="45648" marR="45648" marT="6521" marB="6521"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rtl="1">
                        <a:lnSpc>
                          <a:spcPct val="115000"/>
                        </a:lnSpc>
                        <a:spcAft>
                          <a:spcPts val="1200"/>
                        </a:spcAft>
                      </a:pPr>
                      <a:r>
                        <a:rPr lang="fa-IR" sz="1400" b="1" dirty="0">
                          <a:solidFill>
                            <a:srgbClr val="332015"/>
                          </a:solidFill>
                          <a:latin typeface="B Nazanin"/>
                          <a:ea typeface="Times New Roman"/>
                          <a:cs typeface="Tahoma"/>
                        </a:rPr>
                        <a:t>شامل : پسته ، بادام ، گردو ،</a:t>
                      </a:r>
                      <a:r>
                        <a:rPr lang="fa-IR" sz="1400" b="1" dirty="0">
                          <a:solidFill>
                            <a:srgbClr val="332015"/>
                          </a:solidFill>
                          <a:latin typeface="Calibri"/>
                          <a:ea typeface="Times New Roman"/>
                          <a:cs typeface="B Nazanin"/>
                        </a:rPr>
                        <a:t> </a:t>
                      </a:r>
                      <a:r>
                        <a:rPr lang="fa-IR" sz="1400" b="1" dirty="0">
                          <a:solidFill>
                            <a:srgbClr val="332015"/>
                          </a:solidFill>
                          <a:latin typeface="B Nazanin"/>
                          <a:ea typeface="Times New Roman"/>
                          <a:cs typeface="Tahoma"/>
                        </a:rPr>
                        <a:t>بادام‌زمینی ، بادام‌هندی ، فندق ، نخودچی ، توت‌خشک ، انجیرخشک ، کشمش ، آجیل سویا</a:t>
                      </a:r>
                      <a:r>
                        <a:rPr lang="fa-IR" sz="1400" b="1" dirty="0">
                          <a:solidFill>
                            <a:srgbClr val="332015"/>
                          </a:solidFill>
                          <a:latin typeface="Calibri"/>
                          <a:ea typeface="Times New Roman"/>
                          <a:cs typeface="B Nazanin"/>
                        </a:rPr>
                        <a:t> </a:t>
                      </a:r>
                      <a:r>
                        <a:rPr lang="fa-IR" sz="1400" b="1" dirty="0">
                          <a:solidFill>
                            <a:srgbClr val="332015"/>
                          </a:solidFill>
                          <a:latin typeface="B Nazanin"/>
                          <a:ea typeface="Times New Roman"/>
                          <a:cs typeface="Tahoma"/>
                        </a:rPr>
                        <a:t>و خرما (بسته‌بندی شده) ، انواع میوه خشک</a:t>
                      </a:r>
                      <a:endParaRPr lang="en-US" sz="1400" b="1" dirty="0">
                        <a:latin typeface="Calibri"/>
                        <a:ea typeface="Times New Roman"/>
                        <a:cs typeface="Arial"/>
                      </a:endParaRPr>
                    </a:p>
                  </a:txBody>
                  <a:tcPr marL="45648" marR="45648" marT="6521" marB="6521" anchor="ctr">
                    <a:lnL w="28575" cap="flat" cmpd="dbl"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709848">
                <a:tc>
                  <a:txBody>
                    <a:bodyPr/>
                    <a:lstStyle/>
                    <a:p>
                      <a:pPr algn="just" rtl="1">
                        <a:lnSpc>
                          <a:spcPct val="115000"/>
                        </a:lnSpc>
                        <a:spcAft>
                          <a:spcPts val="1200"/>
                        </a:spcAft>
                      </a:pPr>
                      <a:r>
                        <a:rPr lang="en-US" sz="1400">
                          <a:solidFill>
                            <a:srgbClr val="332015"/>
                          </a:solidFill>
                          <a:latin typeface="B Nazanin"/>
                          <a:ea typeface="Times New Roman"/>
                          <a:cs typeface="Tahoma"/>
                        </a:rPr>
                        <a:t>2</a:t>
                      </a:r>
                      <a:r>
                        <a:rPr lang="en-US" sz="1400">
                          <a:solidFill>
                            <a:srgbClr val="332015"/>
                          </a:solidFill>
                          <a:latin typeface="Tahoma"/>
                          <a:ea typeface="Times New Roman"/>
                          <a:cs typeface="Arial"/>
                        </a:rPr>
                        <a:t> </a:t>
                      </a:r>
                      <a:endParaRPr lang="en-US" sz="1400">
                        <a:latin typeface="Calibri"/>
                        <a:ea typeface="Times New Roman"/>
                        <a:cs typeface="Arial"/>
                      </a:endParaRPr>
                    </a:p>
                  </a:txBody>
                  <a:tcPr marL="45648" marR="45648" marT="6521" marB="6521"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200"/>
                        </a:spcAft>
                      </a:pPr>
                      <a:r>
                        <a:rPr lang="fa-IR" sz="1400" b="1" dirty="0">
                          <a:solidFill>
                            <a:srgbClr val="7030A0"/>
                          </a:solidFill>
                          <a:latin typeface="B Nazanin"/>
                          <a:ea typeface="Times New Roman"/>
                          <a:cs typeface="Tahoma"/>
                        </a:rPr>
                        <a:t>شیر و فرآورده‌های</a:t>
                      </a:r>
                      <a:r>
                        <a:rPr lang="fa-IR" sz="1400" b="1" dirty="0">
                          <a:solidFill>
                            <a:srgbClr val="7030A0"/>
                          </a:solidFill>
                          <a:latin typeface="Calibri"/>
                          <a:ea typeface="Times New Roman"/>
                          <a:cs typeface="B Nazanin"/>
                        </a:rPr>
                        <a:t> </a:t>
                      </a:r>
                      <a:r>
                        <a:rPr lang="fa-IR" sz="1400" b="1" dirty="0">
                          <a:solidFill>
                            <a:srgbClr val="7030A0"/>
                          </a:solidFill>
                          <a:latin typeface="B Nazanin"/>
                          <a:ea typeface="Times New Roman"/>
                          <a:cs typeface="Tahoma"/>
                        </a:rPr>
                        <a:t>آن</a:t>
                      </a:r>
                      <a:endParaRPr lang="en-US" sz="1400" b="1" dirty="0">
                        <a:solidFill>
                          <a:srgbClr val="7030A0"/>
                        </a:solidFill>
                        <a:latin typeface="Calibri"/>
                        <a:ea typeface="Times New Roman"/>
                        <a:cs typeface="Arial"/>
                      </a:endParaRPr>
                    </a:p>
                  </a:txBody>
                  <a:tcPr marL="45648" marR="45648" marT="6521" marB="6521"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rtl="1">
                        <a:lnSpc>
                          <a:spcPct val="115000"/>
                        </a:lnSpc>
                        <a:spcAft>
                          <a:spcPts val="1200"/>
                        </a:spcAft>
                      </a:pPr>
                      <a:r>
                        <a:rPr lang="fa-IR" sz="1400" b="1" dirty="0">
                          <a:solidFill>
                            <a:srgbClr val="332015"/>
                          </a:solidFill>
                          <a:latin typeface="B Nazanin"/>
                          <a:ea typeface="Times New Roman"/>
                          <a:cs typeface="Tahoma"/>
                        </a:rPr>
                        <a:t>انواع شیر ، انواع ماست ، کشک ،</a:t>
                      </a:r>
                      <a:r>
                        <a:rPr lang="fa-IR" sz="1400" b="1" dirty="0">
                          <a:solidFill>
                            <a:srgbClr val="332015"/>
                          </a:solidFill>
                          <a:latin typeface="Calibri"/>
                          <a:ea typeface="Times New Roman"/>
                          <a:cs typeface="B Nazanin"/>
                        </a:rPr>
                        <a:t> </a:t>
                      </a:r>
                      <a:r>
                        <a:rPr lang="fa-IR" sz="1400" b="1" dirty="0">
                          <a:solidFill>
                            <a:srgbClr val="332015"/>
                          </a:solidFill>
                          <a:latin typeface="B Nazanin"/>
                          <a:ea typeface="Times New Roman"/>
                          <a:cs typeface="Tahoma"/>
                        </a:rPr>
                        <a:t>پنیر (پاستوریزه ، استریلیزه بسته‌بندی شده</a:t>
                      </a:r>
                      <a:r>
                        <a:rPr lang="en-US" sz="1400" b="1" dirty="0">
                          <a:solidFill>
                            <a:srgbClr val="332015"/>
                          </a:solidFill>
                          <a:latin typeface="B Nazanin"/>
                          <a:ea typeface="Times New Roman"/>
                          <a:cs typeface="Tahoma"/>
                        </a:rPr>
                        <a:t>)</a:t>
                      </a:r>
                      <a:r>
                        <a:rPr lang="en-US" sz="1400" b="1" dirty="0">
                          <a:solidFill>
                            <a:srgbClr val="332015"/>
                          </a:solidFill>
                          <a:latin typeface="Tahoma"/>
                          <a:ea typeface="Times New Roman"/>
                          <a:cs typeface="Arial"/>
                        </a:rPr>
                        <a:t> </a:t>
                      </a:r>
                      <a:endParaRPr lang="en-US" sz="1400" b="1" dirty="0">
                        <a:latin typeface="Calibri"/>
                        <a:ea typeface="Times New Roman"/>
                        <a:cs typeface="Arial"/>
                      </a:endParaRPr>
                    </a:p>
                  </a:txBody>
                  <a:tcPr marL="45648" marR="45648" marT="6521" marB="6521" anchor="ctr">
                    <a:lnL w="28575" cap="flat" cmpd="dbl"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732725">
                <a:tc>
                  <a:txBody>
                    <a:bodyPr/>
                    <a:lstStyle/>
                    <a:p>
                      <a:pPr algn="just" rtl="1">
                        <a:lnSpc>
                          <a:spcPct val="115000"/>
                        </a:lnSpc>
                        <a:spcAft>
                          <a:spcPts val="1200"/>
                        </a:spcAft>
                      </a:pPr>
                      <a:r>
                        <a:rPr lang="en-US" sz="1400">
                          <a:solidFill>
                            <a:srgbClr val="332015"/>
                          </a:solidFill>
                          <a:latin typeface="B Nazanin"/>
                          <a:ea typeface="Times New Roman"/>
                          <a:cs typeface="Tahoma"/>
                        </a:rPr>
                        <a:t>3</a:t>
                      </a:r>
                      <a:r>
                        <a:rPr lang="en-US" sz="1400">
                          <a:solidFill>
                            <a:srgbClr val="332015"/>
                          </a:solidFill>
                          <a:latin typeface="Tahoma"/>
                          <a:ea typeface="Times New Roman"/>
                          <a:cs typeface="Arial"/>
                        </a:rPr>
                        <a:t> </a:t>
                      </a:r>
                      <a:endParaRPr lang="en-US" sz="1400">
                        <a:latin typeface="Calibri"/>
                        <a:ea typeface="Times New Roman"/>
                        <a:cs typeface="Arial"/>
                      </a:endParaRPr>
                    </a:p>
                  </a:txBody>
                  <a:tcPr marL="45648" marR="45648" marT="6521" marB="6521"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200"/>
                        </a:spcAft>
                      </a:pPr>
                      <a:r>
                        <a:rPr lang="fa-IR" sz="1400" b="1" dirty="0">
                          <a:solidFill>
                            <a:srgbClr val="7030A0"/>
                          </a:solidFill>
                          <a:latin typeface="B Nazanin"/>
                          <a:ea typeface="Times New Roman"/>
                          <a:cs typeface="Tahoma"/>
                        </a:rPr>
                        <a:t>نوشیدنی</a:t>
                      </a:r>
                      <a:endParaRPr lang="en-US" sz="1400" b="1" dirty="0">
                        <a:solidFill>
                          <a:srgbClr val="7030A0"/>
                        </a:solidFill>
                        <a:latin typeface="Calibri"/>
                        <a:ea typeface="Times New Roman"/>
                        <a:cs typeface="Arial"/>
                      </a:endParaRPr>
                    </a:p>
                  </a:txBody>
                  <a:tcPr marL="45648" marR="45648" marT="6521" marB="6521"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rtl="1">
                        <a:lnSpc>
                          <a:spcPct val="115000"/>
                        </a:lnSpc>
                        <a:spcAft>
                          <a:spcPts val="1200"/>
                        </a:spcAft>
                      </a:pPr>
                      <a:r>
                        <a:rPr lang="fa-IR" sz="1400" b="1" dirty="0">
                          <a:solidFill>
                            <a:srgbClr val="332015"/>
                          </a:solidFill>
                          <a:latin typeface="B Nazanin"/>
                          <a:ea typeface="Times New Roman"/>
                          <a:cs typeface="Tahoma"/>
                        </a:rPr>
                        <a:t>آب‌میوه‌های طبیعی و دوغ بدون گاز</a:t>
                      </a:r>
                      <a:r>
                        <a:rPr lang="en-US" sz="1400" b="1" dirty="0">
                          <a:solidFill>
                            <a:srgbClr val="332015"/>
                          </a:solidFill>
                          <a:latin typeface="B Nazanin"/>
                          <a:ea typeface="Times New Roman"/>
                          <a:cs typeface="Tahoma"/>
                        </a:rPr>
                        <a:t> (</a:t>
                      </a:r>
                      <a:r>
                        <a:rPr lang="fa-IR" sz="1400" b="1" dirty="0">
                          <a:solidFill>
                            <a:srgbClr val="332015"/>
                          </a:solidFill>
                          <a:latin typeface="B Nazanin"/>
                          <a:ea typeface="Times New Roman"/>
                          <a:cs typeface="Tahoma"/>
                        </a:rPr>
                        <a:t>پاستوریزه و استریلیزه) ، ماءالشعیر ، آب‌معدنی</a:t>
                      </a:r>
                      <a:endParaRPr lang="en-US" sz="1400" b="1" dirty="0">
                        <a:latin typeface="Calibri"/>
                        <a:ea typeface="Times New Roman"/>
                        <a:cs typeface="Arial"/>
                      </a:endParaRPr>
                    </a:p>
                  </a:txBody>
                  <a:tcPr marL="45648" marR="45648" marT="6521" marB="6521" anchor="ctr">
                    <a:lnL w="28575" cap="flat" cmpd="dbl"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888483">
                <a:tc>
                  <a:txBody>
                    <a:bodyPr/>
                    <a:lstStyle/>
                    <a:p>
                      <a:pPr algn="just" rtl="1">
                        <a:lnSpc>
                          <a:spcPct val="115000"/>
                        </a:lnSpc>
                        <a:spcAft>
                          <a:spcPts val="1200"/>
                        </a:spcAft>
                      </a:pPr>
                      <a:r>
                        <a:rPr lang="en-US" sz="1400">
                          <a:solidFill>
                            <a:srgbClr val="332015"/>
                          </a:solidFill>
                          <a:latin typeface="B Nazanin"/>
                          <a:ea typeface="Times New Roman"/>
                          <a:cs typeface="Tahoma"/>
                        </a:rPr>
                        <a:t>4</a:t>
                      </a:r>
                      <a:r>
                        <a:rPr lang="en-US" sz="1400">
                          <a:solidFill>
                            <a:srgbClr val="332015"/>
                          </a:solidFill>
                          <a:latin typeface="Tahoma"/>
                          <a:ea typeface="Times New Roman"/>
                          <a:cs typeface="Arial"/>
                        </a:rPr>
                        <a:t> </a:t>
                      </a:r>
                      <a:endParaRPr lang="en-US" sz="1400">
                        <a:latin typeface="Calibri"/>
                        <a:ea typeface="Times New Roman"/>
                        <a:cs typeface="Arial"/>
                      </a:endParaRPr>
                    </a:p>
                  </a:txBody>
                  <a:tcPr marL="45648" marR="45648" marT="6521" marB="6521"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200"/>
                        </a:spcAft>
                      </a:pPr>
                      <a:r>
                        <a:rPr lang="fa-IR" sz="1400" b="1" dirty="0">
                          <a:solidFill>
                            <a:srgbClr val="7030A0"/>
                          </a:solidFill>
                          <a:latin typeface="B Nazanin"/>
                          <a:ea typeface="Times New Roman"/>
                          <a:cs typeface="Tahoma"/>
                        </a:rPr>
                        <a:t>میوه</a:t>
                      </a:r>
                      <a:r>
                        <a:rPr lang="fa-IR" sz="1400" b="1" dirty="0">
                          <a:solidFill>
                            <a:srgbClr val="7030A0"/>
                          </a:solidFill>
                          <a:latin typeface="Calibri"/>
                          <a:ea typeface="Times New Roman"/>
                          <a:cs typeface="B Nazanin"/>
                        </a:rPr>
                        <a:t> </a:t>
                      </a:r>
                      <a:endParaRPr lang="en-US" sz="1400" b="1" dirty="0">
                        <a:solidFill>
                          <a:srgbClr val="7030A0"/>
                        </a:solidFill>
                        <a:latin typeface="Calibri"/>
                        <a:ea typeface="Times New Roman"/>
                        <a:cs typeface="Arial"/>
                      </a:endParaRPr>
                    </a:p>
                  </a:txBody>
                  <a:tcPr marL="45648" marR="45648" marT="6521" marB="6521"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rtl="1">
                        <a:lnSpc>
                          <a:spcPct val="115000"/>
                        </a:lnSpc>
                        <a:spcAft>
                          <a:spcPts val="1200"/>
                        </a:spcAft>
                      </a:pPr>
                      <a:r>
                        <a:rPr lang="fa-IR" sz="1400" b="1" dirty="0">
                          <a:solidFill>
                            <a:srgbClr val="332015"/>
                          </a:solidFill>
                          <a:latin typeface="B Nazanin"/>
                          <a:ea typeface="Times New Roman"/>
                          <a:cs typeface="Tahoma"/>
                        </a:rPr>
                        <a:t>شامل : سیب ، نارنگی ، پرتقال ،</a:t>
                      </a:r>
                      <a:r>
                        <a:rPr lang="fa-IR" sz="1400" b="1" dirty="0">
                          <a:solidFill>
                            <a:srgbClr val="332015"/>
                          </a:solidFill>
                          <a:latin typeface="Calibri"/>
                          <a:ea typeface="Times New Roman"/>
                          <a:cs typeface="B Nazanin"/>
                        </a:rPr>
                        <a:t> </a:t>
                      </a:r>
                      <a:r>
                        <a:rPr lang="fa-IR" sz="1400" b="1" dirty="0">
                          <a:solidFill>
                            <a:srgbClr val="332015"/>
                          </a:solidFill>
                          <a:latin typeface="B Nazanin"/>
                          <a:ea typeface="Times New Roman"/>
                          <a:cs typeface="Tahoma"/>
                        </a:rPr>
                        <a:t>موز شسته شده و ضدعفونی شده و وکیوم شده در بسته‌بندی یک نفره</a:t>
                      </a:r>
                      <a:endParaRPr lang="en-US" sz="1400" b="1" dirty="0">
                        <a:latin typeface="Calibri"/>
                        <a:ea typeface="Times New Roman"/>
                        <a:cs typeface="Arial"/>
                      </a:endParaRPr>
                    </a:p>
                  </a:txBody>
                  <a:tcPr marL="45648" marR="45648" marT="6521" marB="6521" anchor="ctr">
                    <a:lnL w="28575" cap="flat" cmpd="dbl"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1067120">
                <a:tc>
                  <a:txBody>
                    <a:bodyPr/>
                    <a:lstStyle/>
                    <a:p>
                      <a:pPr algn="just" rtl="1">
                        <a:lnSpc>
                          <a:spcPct val="115000"/>
                        </a:lnSpc>
                        <a:spcAft>
                          <a:spcPts val="1200"/>
                        </a:spcAft>
                      </a:pPr>
                      <a:r>
                        <a:rPr lang="en-US" sz="1400">
                          <a:solidFill>
                            <a:srgbClr val="332015"/>
                          </a:solidFill>
                          <a:latin typeface="B Nazanin"/>
                          <a:ea typeface="Times New Roman"/>
                          <a:cs typeface="Tahoma"/>
                        </a:rPr>
                        <a:t>5</a:t>
                      </a:r>
                      <a:r>
                        <a:rPr lang="en-US" sz="1400">
                          <a:solidFill>
                            <a:srgbClr val="332015"/>
                          </a:solidFill>
                          <a:latin typeface="Tahoma"/>
                          <a:ea typeface="Times New Roman"/>
                          <a:cs typeface="Arial"/>
                        </a:rPr>
                        <a:t> </a:t>
                      </a:r>
                      <a:endParaRPr lang="en-US" sz="1400">
                        <a:latin typeface="Calibri"/>
                        <a:ea typeface="Times New Roman"/>
                        <a:cs typeface="Arial"/>
                      </a:endParaRPr>
                    </a:p>
                  </a:txBody>
                  <a:tcPr marL="45648" marR="45648" marT="6521" marB="6521"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200"/>
                        </a:spcAft>
                      </a:pPr>
                      <a:r>
                        <a:rPr lang="fa-IR" sz="1400" b="1" dirty="0">
                          <a:solidFill>
                            <a:srgbClr val="7030A0"/>
                          </a:solidFill>
                          <a:latin typeface="B Nazanin"/>
                          <a:ea typeface="Times New Roman"/>
                          <a:cs typeface="Tahoma"/>
                        </a:rPr>
                        <a:t>بیسکویت ، کیک و</a:t>
                      </a:r>
                      <a:r>
                        <a:rPr lang="fa-IR" sz="1400" b="1" dirty="0">
                          <a:solidFill>
                            <a:srgbClr val="7030A0"/>
                          </a:solidFill>
                          <a:latin typeface="Calibri"/>
                          <a:ea typeface="Times New Roman"/>
                          <a:cs typeface="B Nazanin"/>
                        </a:rPr>
                        <a:t> </a:t>
                      </a:r>
                      <a:r>
                        <a:rPr lang="fa-IR" sz="1400" b="1" dirty="0">
                          <a:solidFill>
                            <a:srgbClr val="7030A0"/>
                          </a:solidFill>
                          <a:latin typeface="B Nazanin"/>
                          <a:ea typeface="Times New Roman"/>
                          <a:cs typeface="Tahoma"/>
                        </a:rPr>
                        <a:t>کلوچه</a:t>
                      </a:r>
                      <a:endParaRPr lang="en-US" sz="1400" b="1" dirty="0">
                        <a:solidFill>
                          <a:srgbClr val="7030A0"/>
                        </a:solidFill>
                        <a:latin typeface="Calibri"/>
                        <a:ea typeface="Times New Roman"/>
                        <a:cs typeface="Arial"/>
                      </a:endParaRPr>
                    </a:p>
                  </a:txBody>
                  <a:tcPr marL="45648" marR="45648" marT="6521" marB="6521"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rtl="1">
                        <a:lnSpc>
                          <a:spcPct val="115000"/>
                        </a:lnSpc>
                        <a:spcAft>
                          <a:spcPts val="1200"/>
                        </a:spcAft>
                      </a:pPr>
                      <a:r>
                        <a:rPr lang="fa-IR" sz="1400" b="1" dirty="0">
                          <a:solidFill>
                            <a:srgbClr val="332015"/>
                          </a:solidFill>
                          <a:latin typeface="B Nazanin"/>
                          <a:ea typeface="Times New Roman"/>
                          <a:cs typeface="Tahoma"/>
                        </a:rPr>
                        <a:t>انواع بیسکویت ، کیک و کلوچه</a:t>
                      </a:r>
                      <a:r>
                        <a:rPr lang="fa-IR" sz="1400" b="1" dirty="0">
                          <a:solidFill>
                            <a:srgbClr val="332015"/>
                          </a:solidFill>
                          <a:latin typeface="Calibri"/>
                          <a:ea typeface="Times New Roman"/>
                          <a:cs typeface="B Nazanin"/>
                        </a:rPr>
                        <a:t> </a:t>
                      </a:r>
                      <a:r>
                        <a:rPr lang="fa-IR" sz="1400" b="1" dirty="0">
                          <a:solidFill>
                            <a:srgbClr val="332015"/>
                          </a:solidFill>
                          <a:latin typeface="B Nazanin"/>
                          <a:ea typeface="Times New Roman"/>
                          <a:cs typeface="Tahoma"/>
                        </a:rPr>
                        <a:t>ترجیحاً از انواع غنی شده ، سبوس‌دار و تهیه شده با روغن دارای اسیدچرب باترانس زیر</a:t>
                      </a:r>
                      <a:r>
                        <a:rPr lang="en-US" sz="1400" b="1" dirty="0">
                          <a:solidFill>
                            <a:srgbClr val="332015"/>
                          </a:solidFill>
                          <a:latin typeface="B Nazanin"/>
                          <a:ea typeface="Times New Roman"/>
                          <a:cs typeface="Tahoma"/>
                        </a:rPr>
                        <a:t> 10 </a:t>
                      </a:r>
                      <a:r>
                        <a:rPr lang="fa-IR" sz="1400" b="1" dirty="0">
                          <a:solidFill>
                            <a:srgbClr val="332015"/>
                          </a:solidFill>
                          <a:latin typeface="B Nazanin"/>
                          <a:ea typeface="Times New Roman"/>
                          <a:cs typeface="Tahoma"/>
                        </a:rPr>
                        <a:t>درصد</a:t>
                      </a:r>
                      <a:endParaRPr lang="en-US" sz="1400" b="1" dirty="0">
                        <a:latin typeface="Calibri"/>
                        <a:ea typeface="Times New Roman"/>
                        <a:cs typeface="Arial"/>
                      </a:endParaRPr>
                    </a:p>
                  </a:txBody>
                  <a:tcPr marL="45648" marR="45648" marT="6521" marB="6521" anchor="ctr">
                    <a:lnL w="28575" cap="flat" cmpd="dbl"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1067120">
                <a:tc>
                  <a:txBody>
                    <a:bodyPr/>
                    <a:lstStyle/>
                    <a:p>
                      <a:pPr algn="just" rtl="1">
                        <a:lnSpc>
                          <a:spcPct val="115000"/>
                        </a:lnSpc>
                        <a:spcAft>
                          <a:spcPts val="1200"/>
                        </a:spcAft>
                      </a:pPr>
                      <a:r>
                        <a:rPr lang="en-US" sz="1400">
                          <a:solidFill>
                            <a:srgbClr val="332015"/>
                          </a:solidFill>
                          <a:latin typeface="B Nazanin"/>
                          <a:ea typeface="Times New Roman"/>
                          <a:cs typeface="Tahoma"/>
                        </a:rPr>
                        <a:t>6</a:t>
                      </a:r>
                      <a:r>
                        <a:rPr lang="en-US" sz="1400">
                          <a:solidFill>
                            <a:srgbClr val="332015"/>
                          </a:solidFill>
                          <a:latin typeface="Tahoma"/>
                          <a:ea typeface="Times New Roman"/>
                          <a:cs typeface="Arial"/>
                        </a:rPr>
                        <a:t> </a:t>
                      </a:r>
                      <a:endParaRPr lang="en-US" sz="1400">
                        <a:latin typeface="Calibri"/>
                        <a:ea typeface="Times New Roman"/>
                        <a:cs typeface="Arial"/>
                      </a:endParaRPr>
                    </a:p>
                  </a:txBody>
                  <a:tcPr marL="45648" marR="45648" marT="6521" marB="6521"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200"/>
                        </a:spcAft>
                      </a:pPr>
                      <a:r>
                        <a:rPr lang="fa-IR" sz="1400" b="1" dirty="0">
                          <a:solidFill>
                            <a:srgbClr val="7030A0"/>
                          </a:solidFill>
                          <a:latin typeface="B Nazanin"/>
                          <a:ea typeface="Times New Roman"/>
                          <a:cs typeface="Tahoma"/>
                        </a:rPr>
                        <a:t>لقمه سالم</a:t>
                      </a:r>
                      <a:endParaRPr lang="en-US" sz="1400" b="1" dirty="0">
                        <a:solidFill>
                          <a:srgbClr val="7030A0"/>
                        </a:solidFill>
                        <a:latin typeface="Calibri"/>
                        <a:ea typeface="Times New Roman"/>
                        <a:cs typeface="Arial"/>
                      </a:endParaRPr>
                    </a:p>
                  </a:txBody>
                  <a:tcPr marL="45648" marR="45648" marT="6521" marB="6521"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rtl="1">
                        <a:lnSpc>
                          <a:spcPct val="115000"/>
                        </a:lnSpc>
                        <a:spcAft>
                          <a:spcPts val="1200"/>
                        </a:spcAft>
                      </a:pPr>
                      <a:r>
                        <a:rPr lang="fa-IR" sz="1400" b="1" dirty="0">
                          <a:solidFill>
                            <a:srgbClr val="332015"/>
                          </a:solidFill>
                          <a:latin typeface="B Nazanin"/>
                          <a:ea typeface="Times New Roman"/>
                          <a:cs typeface="Tahoma"/>
                        </a:rPr>
                        <a:t>شامل : نان و پنیر و گردو ، نان و</a:t>
                      </a:r>
                      <a:r>
                        <a:rPr lang="fa-IR" sz="1400" b="1" dirty="0">
                          <a:solidFill>
                            <a:srgbClr val="332015"/>
                          </a:solidFill>
                          <a:latin typeface="Calibri"/>
                          <a:ea typeface="Times New Roman"/>
                          <a:cs typeface="B Nazanin"/>
                        </a:rPr>
                        <a:t> </a:t>
                      </a:r>
                      <a:r>
                        <a:rPr lang="fa-IR" sz="1400" b="1" dirty="0">
                          <a:solidFill>
                            <a:srgbClr val="332015"/>
                          </a:solidFill>
                          <a:latin typeface="B Nazanin"/>
                          <a:ea typeface="Times New Roman"/>
                          <a:cs typeface="Tahoma"/>
                        </a:rPr>
                        <a:t>پنیر و خیار ، نان و پنیر و گوجه‌فرنگی ، نان و کره و عسل ، نان و تخم‌مرغ پخته</a:t>
                      </a:r>
                      <a:r>
                        <a:rPr lang="en-US" sz="1400" b="1" dirty="0">
                          <a:solidFill>
                            <a:srgbClr val="332015"/>
                          </a:solidFill>
                          <a:latin typeface="B Nazanin"/>
                          <a:ea typeface="Times New Roman"/>
                          <a:cs typeface="Tahoma"/>
                        </a:rPr>
                        <a:t> (</a:t>
                      </a:r>
                      <a:r>
                        <a:rPr lang="fa-IR" sz="1400" b="1" dirty="0">
                          <a:solidFill>
                            <a:srgbClr val="332015"/>
                          </a:solidFill>
                          <a:latin typeface="B Nazanin"/>
                          <a:ea typeface="Times New Roman"/>
                          <a:cs typeface="Tahoma"/>
                        </a:rPr>
                        <a:t>نان ترجیحاً سبوس‌دار</a:t>
                      </a:r>
                      <a:r>
                        <a:rPr lang="en-US" sz="1400" b="1" dirty="0">
                          <a:solidFill>
                            <a:srgbClr val="332015"/>
                          </a:solidFill>
                          <a:latin typeface="B Nazanin"/>
                          <a:ea typeface="Times New Roman"/>
                          <a:cs typeface="Tahoma"/>
                        </a:rPr>
                        <a:t>)</a:t>
                      </a:r>
                      <a:r>
                        <a:rPr lang="en-US" sz="1400" b="1" dirty="0">
                          <a:solidFill>
                            <a:srgbClr val="332015"/>
                          </a:solidFill>
                          <a:latin typeface="Tahoma"/>
                          <a:ea typeface="Times New Roman"/>
                          <a:cs typeface="Arial"/>
                        </a:rPr>
                        <a:t> </a:t>
                      </a:r>
                      <a:endParaRPr lang="en-US" sz="1400" b="1" dirty="0">
                        <a:latin typeface="Calibri"/>
                        <a:ea typeface="Times New Roman"/>
                        <a:cs typeface="Arial"/>
                      </a:endParaRPr>
                    </a:p>
                  </a:txBody>
                  <a:tcPr marL="45648" marR="45648" marT="6521" marB="6521" anchor="ctr">
                    <a:lnL w="28575" cap="flat" cmpd="dbl"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709848">
                <a:tc>
                  <a:txBody>
                    <a:bodyPr/>
                    <a:lstStyle/>
                    <a:p>
                      <a:pPr algn="just" rtl="1">
                        <a:lnSpc>
                          <a:spcPct val="115000"/>
                        </a:lnSpc>
                        <a:spcAft>
                          <a:spcPts val="1200"/>
                        </a:spcAft>
                      </a:pPr>
                      <a:r>
                        <a:rPr lang="en-US" sz="1400">
                          <a:solidFill>
                            <a:srgbClr val="332015"/>
                          </a:solidFill>
                          <a:latin typeface="B Nazanin"/>
                          <a:ea typeface="Times New Roman"/>
                          <a:cs typeface="Tahoma"/>
                        </a:rPr>
                        <a:t>7</a:t>
                      </a:r>
                      <a:r>
                        <a:rPr lang="en-US" sz="1400">
                          <a:solidFill>
                            <a:srgbClr val="332015"/>
                          </a:solidFill>
                          <a:latin typeface="Tahoma"/>
                          <a:ea typeface="Times New Roman"/>
                          <a:cs typeface="Arial"/>
                        </a:rPr>
                        <a:t> </a:t>
                      </a:r>
                      <a:endParaRPr lang="en-US" sz="1400">
                        <a:latin typeface="Calibri"/>
                        <a:ea typeface="Times New Roman"/>
                        <a:cs typeface="Arial"/>
                      </a:endParaRPr>
                    </a:p>
                  </a:txBody>
                  <a:tcPr marL="45648" marR="45648" marT="6521" marB="6521"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r" rtl="1">
                        <a:lnSpc>
                          <a:spcPct val="115000"/>
                        </a:lnSpc>
                        <a:spcAft>
                          <a:spcPts val="1200"/>
                        </a:spcAft>
                      </a:pPr>
                      <a:r>
                        <a:rPr lang="fa-IR" sz="1400" b="1" dirty="0">
                          <a:solidFill>
                            <a:srgbClr val="7030A0"/>
                          </a:solidFill>
                          <a:latin typeface="B Nazanin"/>
                          <a:ea typeface="Times New Roman"/>
                          <a:cs typeface="Tahoma"/>
                        </a:rPr>
                        <a:t>غذاهای پخته</a:t>
                      </a:r>
                      <a:endParaRPr lang="en-US" sz="1400" b="1" dirty="0">
                        <a:solidFill>
                          <a:srgbClr val="7030A0"/>
                        </a:solidFill>
                        <a:latin typeface="Calibri"/>
                        <a:ea typeface="Times New Roman"/>
                        <a:cs typeface="Arial"/>
                      </a:endParaRPr>
                    </a:p>
                  </a:txBody>
                  <a:tcPr marL="45648" marR="45648" marT="6521" marB="6521"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rtl="1">
                        <a:lnSpc>
                          <a:spcPct val="115000"/>
                        </a:lnSpc>
                        <a:spcAft>
                          <a:spcPts val="1200"/>
                        </a:spcAft>
                      </a:pPr>
                      <a:r>
                        <a:rPr lang="fa-IR" sz="1400" b="1" dirty="0">
                          <a:solidFill>
                            <a:srgbClr val="332015"/>
                          </a:solidFill>
                          <a:latin typeface="B Nazanin"/>
                          <a:ea typeface="Times New Roman"/>
                          <a:cs typeface="Tahoma"/>
                        </a:rPr>
                        <a:t>شامل : انواع آش و سوپ ، لوبیا ،</a:t>
                      </a:r>
                      <a:r>
                        <a:rPr lang="fa-IR" sz="1400" b="1" dirty="0">
                          <a:solidFill>
                            <a:srgbClr val="332015"/>
                          </a:solidFill>
                          <a:latin typeface="Calibri"/>
                          <a:ea typeface="Times New Roman"/>
                          <a:cs typeface="B Nazanin"/>
                        </a:rPr>
                        <a:t> </a:t>
                      </a:r>
                      <a:r>
                        <a:rPr lang="fa-IR" sz="1400" b="1" dirty="0">
                          <a:solidFill>
                            <a:srgbClr val="332015"/>
                          </a:solidFill>
                          <a:latin typeface="B Nazanin"/>
                          <a:ea typeface="Times New Roman"/>
                          <a:cs typeface="Tahoma"/>
                        </a:rPr>
                        <a:t>عدس ، حلیم ، شله‌زرد ، سمنو ، فرنی و</a:t>
                      </a:r>
                      <a:r>
                        <a:rPr lang="fa-IR" sz="1400" b="1" dirty="0">
                          <a:solidFill>
                            <a:srgbClr val="332015"/>
                          </a:solidFill>
                          <a:latin typeface="Calibri"/>
                          <a:ea typeface="Times New Roman"/>
                          <a:cs typeface="B Nazanin"/>
                        </a:rPr>
                        <a:t> </a:t>
                      </a:r>
                      <a:r>
                        <a:rPr lang="fa-IR" sz="1400" b="1" dirty="0">
                          <a:solidFill>
                            <a:srgbClr val="332015"/>
                          </a:solidFill>
                          <a:latin typeface="B Nazanin"/>
                          <a:ea typeface="Times New Roman"/>
                          <a:cs typeface="Tahoma"/>
                        </a:rPr>
                        <a:t>شیربرنج</a:t>
                      </a:r>
                      <a:endParaRPr lang="en-US" sz="1400" b="1" dirty="0">
                        <a:latin typeface="Calibri"/>
                        <a:ea typeface="Times New Roman"/>
                        <a:cs typeface="Arial"/>
                      </a:endParaRPr>
                    </a:p>
                  </a:txBody>
                  <a:tcPr marL="45648" marR="45648" marT="6521" marB="6521" anchor="ctr">
                    <a:lnL w="28575" cap="flat" cmpd="dbl"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chemeClr val="accent3">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8100000" scaled="0"/>
        </a:gradFill>
        <a:effectLst/>
      </p:bgPr>
    </p:bg>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0"/>
            <a:ext cx="8229600" cy="1143000"/>
          </a:xfrm>
        </p:spPr>
        <p:txBody>
          <a:bodyPr/>
          <a:lstStyle/>
          <a:p>
            <a:pPr eaLnBrk="1" hangingPunct="1"/>
            <a:r>
              <a:rPr lang="fa-IR" sz="2800" b="1" smtClean="0">
                <a:solidFill>
                  <a:srgbClr val="FF0000"/>
                </a:solidFill>
                <a:cs typeface="B Compset" pitchFamily="2" charset="-78"/>
              </a:rPr>
              <a:t>جدول فهرست موادغذایی که عرضه آن درپایگاه تغذیه سالم غیرمجاز است</a:t>
            </a:r>
            <a:endParaRPr lang="fa-IR" sz="2800" smtClean="0">
              <a:solidFill>
                <a:srgbClr val="FF0000"/>
              </a:solidFill>
              <a:cs typeface="B Compset" pitchFamily="2" charset="-78"/>
            </a:endParaRPr>
          </a:p>
        </p:txBody>
      </p:sp>
      <p:sp>
        <p:nvSpPr>
          <p:cNvPr id="30723" name="Content Placeholder 2"/>
          <p:cNvSpPr>
            <a:spLocks noGrp="1"/>
          </p:cNvSpPr>
          <p:nvPr>
            <p:ph idx="1"/>
          </p:nvPr>
        </p:nvSpPr>
        <p:spPr>
          <a:xfrm>
            <a:off x="5486400" y="1295400"/>
            <a:ext cx="3200400" cy="4495800"/>
          </a:xfrm>
        </p:spPr>
        <p:txBody>
          <a:bodyPr/>
          <a:lstStyle/>
          <a:p>
            <a:pPr eaLnBrk="1" hangingPunct="1"/>
            <a:r>
              <a:rPr lang="en-US" smtClean="0">
                <a:cs typeface="B Davat" pitchFamily="2" charset="-78"/>
              </a:rPr>
              <a:t>1 </a:t>
            </a:r>
            <a:r>
              <a:rPr lang="fa-IR" smtClean="0">
                <a:cs typeface="B Davat" pitchFamily="2" charset="-78"/>
              </a:rPr>
              <a:t>ـ انواع پفک </a:t>
            </a:r>
            <a:endParaRPr lang="en-US" smtClean="0">
              <a:cs typeface="B Davat" pitchFamily="2" charset="-78"/>
            </a:endParaRPr>
          </a:p>
          <a:p>
            <a:pPr eaLnBrk="1" hangingPunct="1"/>
            <a:r>
              <a:rPr lang="en-US" smtClean="0">
                <a:cs typeface="B Davat" pitchFamily="2" charset="-78"/>
              </a:rPr>
              <a:t>2 </a:t>
            </a:r>
            <a:r>
              <a:rPr lang="fa-IR" smtClean="0">
                <a:cs typeface="B Davat" pitchFamily="2" charset="-78"/>
              </a:rPr>
              <a:t>ـ انواع یخمک </a:t>
            </a:r>
            <a:endParaRPr lang="en-US" smtClean="0">
              <a:cs typeface="B Davat" pitchFamily="2" charset="-78"/>
            </a:endParaRPr>
          </a:p>
          <a:p>
            <a:pPr eaLnBrk="1" hangingPunct="1"/>
            <a:r>
              <a:rPr lang="en-US" smtClean="0">
                <a:cs typeface="B Davat" pitchFamily="2" charset="-78"/>
              </a:rPr>
              <a:t>3 </a:t>
            </a:r>
            <a:r>
              <a:rPr lang="fa-IR" smtClean="0">
                <a:cs typeface="B Davat" pitchFamily="2" charset="-78"/>
              </a:rPr>
              <a:t>ـ نوشابه‌های گازدار (به‌جز ماءالشعیر)</a:t>
            </a:r>
            <a:endParaRPr lang="en-US" smtClean="0">
              <a:cs typeface="B Davat" pitchFamily="2" charset="-78"/>
            </a:endParaRPr>
          </a:p>
          <a:p>
            <a:pPr eaLnBrk="1" hangingPunct="1"/>
            <a:r>
              <a:rPr lang="en-US" smtClean="0">
                <a:cs typeface="B Davat" pitchFamily="2" charset="-78"/>
              </a:rPr>
              <a:t>4 </a:t>
            </a:r>
            <a:r>
              <a:rPr lang="fa-IR" smtClean="0">
                <a:cs typeface="B Davat" pitchFamily="2" charset="-78"/>
              </a:rPr>
              <a:t>ـ آدامس </a:t>
            </a:r>
            <a:endParaRPr lang="en-US" smtClean="0">
              <a:cs typeface="B Davat" pitchFamily="2" charset="-78"/>
            </a:endParaRPr>
          </a:p>
          <a:p>
            <a:pPr eaLnBrk="1" hangingPunct="1"/>
            <a:r>
              <a:rPr lang="en-US" smtClean="0">
                <a:cs typeface="B Davat" pitchFamily="2" charset="-78"/>
              </a:rPr>
              <a:t>5 </a:t>
            </a:r>
            <a:r>
              <a:rPr lang="fa-IR" smtClean="0">
                <a:cs typeface="B Davat" pitchFamily="2" charset="-78"/>
              </a:rPr>
              <a:t>ـ سوسیس و کالباس </a:t>
            </a:r>
            <a:endParaRPr lang="en-US" smtClean="0">
              <a:cs typeface="B Davat" pitchFamily="2" charset="-78"/>
            </a:endParaRPr>
          </a:p>
          <a:p>
            <a:pPr eaLnBrk="1" hangingPunct="1"/>
            <a:r>
              <a:rPr lang="en-US" smtClean="0">
                <a:cs typeface="B Davat" pitchFamily="2" charset="-78"/>
              </a:rPr>
              <a:t>6 </a:t>
            </a:r>
            <a:r>
              <a:rPr lang="fa-IR" smtClean="0">
                <a:cs typeface="B Davat" pitchFamily="2" charset="-78"/>
              </a:rPr>
              <a:t>ـ سالادالویه </a:t>
            </a:r>
            <a:endParaRPr lang="en-US" smtClean="0">
              <a:cs typeface="B Davat" pitchFamily="2" charset="-78"/>
            </a:endParaRPr>
          </a:p>
          <a:p>
            <a:pPr eaLnBrk="1" hangingPunct="1"/>
            <a:r>
              <a:rPr lang="en-US" smtClean="0">
                <a:cs typeface="B Davat" pitchFamily="2" charset="-78"/>
              </a:rPr>
              <a:t>7 </a:t>
            </a:r>
            <a:r>
              <a:rPr lang="fa-IR" smtClean="0">
                <a:cs typeface="B Davat" pitchFamily="2" charset="-78"/>
              </a:rPr>
              <a:t>ـ چیپس </a:t>
            </a:r>
            <a:endParaRPr lang="en-US" smtClean="0">
              <a:cs typeface="B Davat" pitchFamily="2" charset="-78"/>
            </a:endParaRPr>
          </a:p>
          <a:p>
            <a:pPr eaLnBrk="1" hangingPunct="1"/>
            <a:r>
              <a:rPr lang="en-US" smtClean="0">
                <a:cs typeface="B Davat" pitchFamily="2" charset="-78"/>
              </a:rPr>
              <a:t>8 </a:t>
            </a:r>
            <a:r>
              <a:rPr lang="fa-IR" smtClean="0">
                <a:cs typeface="B Davat" pitchFamily="2" charset="-78"/>
              </a:rPr>
              <a:t>ـ انواع لواشک و آلو و آلوچه فاقد شرایط بهداشتی </a:t>
            </a:r>
            <a:endParaRPr lang="en-US" smtClean="0">
              <a:cs typeface="B Davat" pitchFamily="2" charset="-78"/>
            </a:endParaRPr>
          </a:p>
        </p:txBody>
      </p:sp>
      <p:sp>
        <p:nvSpPr>
          <p:cNvPr id="4" name="Content Placeholder 2"/>
          <p:cNvSpPr txBox="1">
            <a:spLocks/>
          </p:cNvSpPr>
          <p:nvPr/>
        </p:nvSpPr>
        <p:spPr bwMode="auto">
          <a:xfrm>
            <a:off x="990600" y="1219200"/>
            <a:ext cx="3200400" cy="4495800"/>
          </a:xfrm>
          <a:prstGeom prst="rect">
            <a:avLst/>
          </a:prstGeom>
          <a:noFill/>
          <a:ln w="9525">
            <a:noFill/>
            <a:miter lim="800000"/>
            <a:headEnd/>
            <a:tailEnd/>
          </a:ln>
        </p:spPr>
        <p:txBody>
          <a:bodyPr/>
          <a:lstStyle/>
          <a:p>
            <a:pPr marL="273050" indent="-273050">
              <a:spcBef>
                <a:spcPct val="20000"/>
              </a:spcBef>
              <a:buClr>
                <a:srgbClr val="0BD0D9"/>
              </a:buClr>
              <a:buSzPct val="95000"/>
              <a:buFont typeface="Wingdings 2" pitchFamily="18" charset="2"/>
              <a:buChar char=""/>
              <a:defRPr/>
            </a:pPr>
            <a:r>
              <a:rPr lang="en-US" sz="2600" dirty="0">
                <a:latin typeface="+mn-lt"/>
                <a:cs typeface="B Davat" pitchFamily="2" charset="-78"/>
              </a:rPr>
              <a:t>9 </a:t>
            </a:r>
            <a:r>
              <a:rPr lang="fa-IR" sz="2600" dirty="0">
                <a:latin typeface="+mn-lt"/>
                <a:cs typeface="B Davat" pitchFamily="2" charset="-78"/>
              </a:rPr>
              <a:t>ـ آب‌نبات‌هایی که به سطح دندان می‌چسبند </a:t>
            </a:r>
            <a:endParaRPr lang="en-US" sz="2600" dirty="0">
              <a:latin typeface="+mn-lt"/>
              <a:cs typeface="B Davat" pitchFamily="2" charset="-78"/>
            </a:endParaRPr>
          </a:p>
          <a:p>
            <a:pPr marL="273050" indent="-273050">
              <a:spcBef>
                <a:spcPct val="20000"/>
              </a:spcBef>
              <a:buClr>
                <a:srgbClr val="0BD0D9"/>
              </a:buClr>
              <a:buSzPct val="95000"/>
              <a:buFont typeface="Wingdings 2" pitchFamily="18" charset="2"/>
              <a:buChar char=""/>
              <a:defRPr/>
            </a:pPr>
            <a:r>
              <a:rPr lang="en-US" sz="2600" dirty="0">
                <a:latin typeface="+mn-lt"/>
                <a:cs typeface="B Davat" pitchFamily="2" charset="-78"/>
              </a:rPr>
              <a:t>10 </a:t>
            </a:r>
            <a:r>
              <a:rPr lang="fa-IR" sz="2600" dirty="0">
                <a:latin typeface="+mn-lt"/>
                <a:cs typeface="B Davat" pitchFamily="2" charset="-78"/>
              </a:rPr>
              <a:t>ـ آب‌میوه‌هایی که از آب و قند اسانس میوه تهیه شده‌اند</a:t>
            </a:r>
            <a:r>
              <a:rPr lang="en-US" sz="2600" dirty="0">
                <a:latin typeface="+mn-lt"/>
                <a:cs typeface="B Davat" pitchFamily="2" charset="-78"/>
              </a:rPr>
              <a:t>. </a:t>
            </a:r>
          </a:p>
          <a:p>
            <a:pPr marL="273050" indent="-273050">
              <a:spcBef>
                <a:spcPct val="20000"/>
              </a:spcBef>
              <a:buClr>
                <a:srgbClr val="0BD0D9"/>
              </a:buClr>
              <a:buSzPct val="95000"/>
              <a:buFont typeface="Wingdings 2" pitchFamily="18" charset="2"/>
              <a:buChar char=""/>
              <a:defRPr/>
            </a:pPr>
            <a:r>
              <a:rPr lang="en-US" sz="2600" dirty="0">
                <a:latin typeface="+mn-lt"/>
                <a:cs typeface="B Davat" pitchFamily="2" charset="-78"/>
              </a:rPr>
              <a:t>11 </a:t>
            </a:r>
            <a:r>
              <a:rPr lang="fa-IR" sz="2600" dirty="0">
                <a:latin typeface="+mn-lt"/>
                <a:cs typeface="B Davat" pitchFamily="2" charset="-78"/>
              </a:rPr>
              <a:t>ـ فلافل </a:t>
            </a:r>
            <a:endParaRPr lang="en-US" sz="2600" dirty="0">
              <a:latin typeface="+mn-lt"/>
              <a:cs typeface="B Davat" pitchFamily="2" charset="-78"/>
            </a:endParaRPr>
          </a:p>
          <a:p>
            <a:pPr marL="273050" indent="-273050">
              <a:spcBef>
                <a:spcPct val="20000"/>
              </a:spcBef>
              <a:buClr>
                <a:srgbClr val="0BD0D9"/>
              </a:buClr>
              <a:buSzPct val="95000"/>
              <a:buFont typeface="Wingdings 2" pitchFamily="18" charset="2"/>
              <a:buChar char=""/>
              <a:defRPr/>
            </a:pPr>
            <a:r>
              <a:rPr lang="en-US" sz="2600" dirty="0">
                <a:latin typeface="+mn-lt"/>
                <a:cs typeface="B Davat" pitchFamily="2" charset="-78"/>
              </a:rPr>
              <a:t>12 </a:t>
            </a:r>
            <a:r>
              <a:rPr lang="fa-IR" sz="2600" dirty="0">
                <a:latin typeface="+mn-lt"/>
                <a:cs typeface="B Davat" pitchFamily="2" charset="-78"/>
              </a:rPr>
              <a:t>ـ بستنی‌یخی</a:t>
            </a:r>
            <a:endParaRPr lang="en-US" sz="2600" dirty="0">
              <a:latin typeface="+mn-lt"/>
              <a:cs typeface="B Davat" pitchFamily="2" charset="-7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8100000" scaled="0"/>
        </a:gradFill>
        <a:effectLst/>
      </p:bgPr>
    </p:bg>
    <p:spTree>
      <p:nvGrpSpPr>
        <p:cNvPr id="1" name=""/>
        <p:cNvGrpSpPr/>
        <p:nvPr/>
      </p:nvGrpSpPr>
      <p:grpSpPr>
        <a:xfrm>
          <a:off x="0" y="0"/>
          <a:ext cx="0" cy="0"/>
          <a:chOff x="0" y="0"/>
          <a:chExt cx="0" cy="0"/>
        </a:xfrm>
      </p:grpSpPr>
      <p:sp>
        <p:nvSpPr>
          <p:cNvPr id="31746" name="Title 1"/>
          <p:cNvSpPr>
            <a:spLocks noGrp="1"/>
          </p:cNvSpPr>
          <p:nvPr>
            <p:ph type="title"/>
          </p:nvPr>
        </p:nvSpPr>
        <p:spPr>
          <a:xfrm>
            <a:off x="381000" y="1143000"/>
            <a:ext cx="8229600" cy="1143000"/>
          </a:xfrm>
        </p:spPr>
        <p:txBody>
          <a:bodyPr/>
          <a:lstStyle/>
          <a:p>
            <a:pPr algn="r" eaLnBrk="1" hangingPunct="1"/>
            <a:r>
              <a:rPr lang="fa-IR" smtClean="0">
                <a:cs typeface="B Compset" pitchFamily="2" charset="-78"/>
              </a:rPr>
              <a:t>مقررات بهداشتی غذاخوریها و بوفه ها</a:t>
            </a:r>
            <a:r>
              <a:rPr lang="en-US" smtClean="0">
                <a:cs typeface="B Compset" pitchFamily="2" charset="-78"/>
              </a:rPr>
              <a:t/>
            </a:r>
            <a:br>
              <a:rPr lang="en-US" smtClean="0">
                <a:cs typeface="B Compset" pitchFamily="2" charset="-78"/>
              </a:rPr>
            </a:br>
            <a:r>
              <a:rPr lang="fa-IR" smtClean="0">
                <a:cs typeface="B Compset" pitchFamily="2" charset="-78"/>
              </a:rPr>
              <a:t/>
            </a:r>
            <a:br>
              <a:rPr lang="fa-IR" smtClean="0">
                <a:cs typeface="B Compset" pitchFamily="2" charset="-78"/>
              </a:rPr>
            </a:br>
            <a:endParaRPr lang="fa-IR" smtClean="0">
              <a:cs typeface="B Compset" pitchFamily="2" charset="-78"/>
            </a:endParaRPr>
          </a:p>
        </p:txBody>
      </p:sp>
      <p:sp>
        <p:nvSpPr>
          <p:cNvPr id="31747" name="Content Placeholder 2"/>
          <p:cNvSpPr>
            <a:spLocks noGrp="1"/>
          </p:cNvSpPr>
          <p:nvPr>
            <p:ph idx="1"/>
          </p:nvPr>
        </p:nvSpPr>
        <p:spPr>
          <a:xfrm>
            <a:off x="457200" y="1143000"/>
            <a:ext cx="8229600" cy="5181600"/>
          </a:xfrm>
        </p:spPr>
        <p:txBody>
          <a:bodyPr/>
          <a:lstStyle/>
          <a:p>
            <a:pPr eaLnBrk="1" hangingPunct="1"/>
            <a:r>
              <a:rPr lang="en-US" smtClean="0"/>
              <a:t> </a:t>
            </a:r>
            <a:r>
              <a:rPr lang="fa-IR" smtClean="0">
                <a:ea typeface="Majalla UI"/>
              </a:rPr>
              <a:t>کلیه کارگران موظفند کارت بهداشت معتبر در محل کار خود داشته باشند</a:t>
            </a:r>
            <a:endParaRPr lang="en-US" smtClean="0"/>
          </a:p>
          <a:p>
            <a:pPr eaLnBrk="1" hangingPunct="1"/>
            <a:r>
              <a:rPr lang="en-US" smtClean="0"/>
              <a:t> </a:t>
            </a:r>
            <a:r>
              <a:rPr lang="fa-IR" smtClean="0">
                <a:ea typeface="Majalla UI"/>
              </a:rPr>
              <a:t>سرپرستان موظفند که قبل از استخدام اشخاص کارت بهداشت آنان را مطالبه و در محل کار نگهداری نمایند</a:t>
            </a:r>
            <a:r>
              <a:rPr lang="en-US" smtClean="0"/>
              <a:t> .</a:t>
            </a:r>
          </a:p>
          <a:p>
            <a:pPr eaLnBrk="1" hangingPunct="1"/>
            <a:r>
              <a:rPr lang="en-US" smtClean="0"/>
              <a:t> </a:t>
            </a:r>
            <a:r>
              <a:rPr lang="fa-IR" smtClean="0">
                <a:ea typeface="Majalla UI"/>
              </a:rPr>
              <a:t>کارگران موظفند اصول بهداشت فردی را کاملا” رعایت نموده و به دستورهایی که توسط کارشناس بهداشت داده می      شود عمل نمایند</a:t>
            </a:r>
            <a:r>
              <a:rPr lang="en-US" smtClean="0"/>
              <a:t>.</a:t>
            </a:r>
          </a:p>
          <a:p>
            <a:pPr eaLnBrk="1" hangingPunct="1"/>
            <a:r>
              <a:rPr lang="en-US" smtClean="0"/>
              <a:t> </a:t>
            </a:r>
            <a:r>
              <a:rPr lang="fa-IR" smtClean="0">
                <a:ea typeface="Majalla UI"/>
              </a:rPr>
              <a:t>کارگران رستوران باید ملبس به کلاه ، دستکش ، روپوش وکفش مناسب و کاملا” تمیز و بهداشتی باشند</a:t>
            </a:r>
            <a:r>
              <a:rPr lang="en-US" smtClean="0"/>
              <a:t> .</a:t>
            </a:r>
          </a:p>
          <a:p>
            <a:pPr eaLnBrk="1" hangingPunct="1"/>
            <a:r>
              <a:rPr lang="en-US" smtClean="0"/>
              <a:t> </a:t>
            </a:r>
            <a:r>
              <a:rPr lang="fa-IR" smtClean="0">
                <a:ea typeface="Majalla UI"/>
              </a:rPr>
              <a:t>متصدیان موظفند جایگاه مناسبی جهت قراردادن لباس کارگران خود تهیه نمایند</a:t>
            </a:r>
            <a:r>
              <a:rPr lang="en-US" smtClean="0"/>
              <a:t> .</a:t>
            </a:r>
          </a:p>
          <a:p>
            <a:pPr eaLnBrk="1" hangingPunct="1"/>
            <a:endParaRPr lang="fa-IR" smtClean="0">
              <a:ea typeface="Majalla UI"/>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2770" name="Title 1"/>
          <p:cNvSpPr>
            <a:spLocks noGrp="1"/>
          </p:cNvSpPr>
          <p:nvPr>
            <p:ph type="title"/>
          </p:nvPr>
        </p:nvSpPr>
        <p:spPr>
          <a:xfrm>
            <a:off x="381000" y="1143000"/>
            <a:ext cx="8229600" cy="1143000"/>
          </a:xfrm>
        </p:spPr>
        <p:txBody>
          <a:bodyPr/>
          <a:lstStyle/>
          <a:p>
            <a:pPr algn="r" eaLnBrk="1" hangingPunct="1"/>
            <a:r>
              <a:rPr lang="fa-IR" smtClean="0">
                <a:cs typeface="B Compset" pitchFamily="2" charset="-78"/>
              </a:rPr>
              <a:t>مقررات بهداشتی غذاخوریها و بوفه ها</a:t>
            </a:r>
            <a:r>
              <a:rPr lang="en-US" smtClean="0">
                <a:cs typeface="B Compset" pitchFamily="2" charset="-78"/>
              </a:rPr>
              <a:t/>
            </a:r>
            <a:br>
              <a:rPr lang="en-US" smtClean="0">
                <a:cs typeface="B Compset" pitchFamily="2" charset="-78"/>
              </a:rPr>
            </a:br>
            <a:r>
              <a:rPr lang="fa-IR" smtClean="0">
                <a:cs typeface="B Compset" pitchFamily="2" charset="-78"/>
              </a:rPr>
              <a:t/>
            </a:r>
            <a:br>
              <a:rPr lang="fa-IR" smtClean="0">
                <a:cs typeface="B Compset" pitchFamily="2" charset="-78"/>
              </a:rPr>
            </a:br>
            <a:endParaRPr lang="fa-IR" smtClean="0">
              <a:cs typeface="B Compset" pitchFamily="2" charset="-78"/>
            </a:endParaRPr>
          </a:p>
        </p:txBody>
      </p:sp>
      <p:sp>
        <p:nvSpPr>
          <p:cNvPr id="32771" name="Content Placeholder 2"/>
          <p:cNvSpPr>
            <a:spLocks noGrp="1"/>
          </p:cNvSpPr>
          <p:nvPr>
            <p:ph idx="1"/>
          </p:nvPr>
        </p:nvSpPr>
        <p:spPr>
          <a:xfrm>
            <a:off x="457200" y="1143000"/>
            <a:ext cx="8229600" cy="5181600"/>
          </a:xfrm>
        </p:spPr>
        <p:txBody>
          <a:bodyPr/>
          <a:lstStyle/>
          <a:p>
            <a:pPr eaLnBrk="1" hangingPunct="1"/>
            <a:r>
              <a:rPr lang="en-US" smtClean="0"/>
              <a:t>  </a:t>
            </a:r>
            <a:r>
              <a:rPr lang="fa-IR" smtClean="0">
                <a:ea typeface="Majalla UI"/>
              </a:rPr>
              <a:t>هر کارگر موظف به داشتن صابون و حوله تمیز اختصاصی می باشد</a:t>
            </a:r>
            <a:r>
              <a:rPr lang="en-US" smtClean="0"/>
              <a:t> .</a:t>
            </a:r>
          </a:p>
          <a:p>
            <a:pPr eaLnBrk="1" hangingPunct="1"/>
            <a:r>
              <a:rPr lang="en-US" smtClean="0"/>
              <a:t> </a:t>
            </a:r>
            <a:r>
              <a:rPr lang="fa-IR" smtClean="0">
                <a:ea typeface="Majalla UI"/>
              </a:rPr>
              <a:t>کارگرانی که به نحوی از انحا با طبخ و توزیع مواد غذایی سر و کار دارند در حین کار حق دریافت بهای کالای فروخته    شده را شخصا” از دانشجو نخواهند داشت</a:t>
            </a:r>
            <a:r>
              <a:rPr lang="en-US" smtClean="0"/>
              <a:t> .</a:t>
            </a:r>
          </a:p>
          <a:p>
            <a:pPr eaLnBrk="1" hangingPunct="1"/>
            <a:r>
              <a:rPr lang="en-US" smtClean="0"/>
              <a:t> </a:t>
            </a:r>
            <a:r>
              <a:rPr lang="fa-IR" smtClean="0">
                <a:ea typeface="Majalla UI"/>
              </a:rPr>
              <a:t>برای کارگران می بایست حمام ، دستشویی ، توالت مجزا و مناسب از نظر کیفی و کمی وجود داشته باشد</a:t>
            </a:r>
            <a:r>
              <a:rPr lang="en-US" smtClean="0"/>
              <a:t> .</a:t>
            </a:r>
            <a:br>
              <a:rPr lang="en-US" smtClean="0"/>
            </a:br>
            <a:endParaRPr lang="fa-IR" smtClean="0">
              <a:ea typeface="Majalla UI"/>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3794" name="Title 1"/>
          <p:cNvSpPr>
            <a:spLocks noGrp="1"/>
          </p:cNvSpPr>
          <p:nvPr>
            <p:ph type="title"/>
          </p:nvPr>
        </p:nvSpPr>
        <p:spPr>
          <a:xfrm>
            <a:off x="304800" y="1219200"/>
            <a:ext cx="8229600" cy="1143000"/>
          </a:xfrm>
        </p:spPr>
        <p:txBody>
          <a:bodyPr/>
          <a:lstStyle/>
          <a:p>
            <a:pPr algn="r" eaLnBrk="1" hangingPunct="1"/>
            <a:r>
              <a:rPr lang="en-US" smtClean="0">
                <a:cs typeface="B Compset" pitchFamily="2" charset="-78"/>
              </a:rPr>
              <a:t> </a:t>
            </a:r>
            <a:r>
              <a:rPr lang="fa-IR" smtClean="0">
                <a:cs typeface="B Compset" pitchFamily="2" charset="-78"/>
              </a:rPr>
              <a:t>مقررات بهداشتی غذا و تغذیه در غذاخوریها و بوفه ها</a:t>
            </a:r>
            <a:r>
              <a:rPr lang="en-US" smtClean="0">
                <a:cs typeface="B Compset" pitchFamily="2" charset="-78"/>
              </a:rPr>
              <a:t/>
            </a:r>
            <a:br>
              <a:rPr lang="en-US" smtClean="0">
                <a:cs typeface="B Compset" pitchFamily="2" charset="-78"/>
              </a:rPr>
            </a:br>
            <a:endParaRPr lang="fa-IR" smtClean="0">
              <a:cs typeface="B Compset" pitchFamily="2" charset="-78"/>
            </a:endParaRPr>
          </a:p>
        </p:txBody>
      </p:sp>
      <p:sp>
        <p:nvSpPr>
          <p:cNvPr id="33795" name="Content Placeholder 2"/>
          <p:cNvSpPr>
            <a:spLocks noGrp="1"/>
          </p:cNvSpPr>
          <p:nvPr>
            <p:ph idx="1"/>
          </p:nvPr>
        </p:nvSpPr>
        <p:spPr/>
        <p:txBody>
          <a:bodyPr/>
          <a:lstStyle/>
          <a:p>
            <a:pPr eaLnBrk="1" hangingPunct="1"/>
            <a:r>
              <a:rPr lang="en-US" smtClean="0"/>
              <a:t> </a:t>
            </a:r>
            <a:r>
              <a:rPr lang="fa-IR" smtClean="0">
                <a:ea typeface="Majalla UI"/>
              </a:rPr>
              <a:t>مواد اولیه غذایی موجود در انبار و سردخانه دارای کیفیت مناسب ، شماره پروانه و تاریخ مصرف معتبر باشد</a:t>
            </a:r>
            <a:r>
              <a:rPr lang="en-US" smtClean="0"/>
              <a:t> .</a:t>
            </a:r>
          </a:p>
          <a:p>
            <a:pPr eaLnBrk="1" hangingPunct="1"/>
            <a:r>
              <a:rPr lang="en-US" smtClean="0"/>
              <a:t> </a:t>
            </a:r>
            <a:r>
              <a:rPr lang="fa-IR" smtClean="0">
                <a:ea typeface="Majalla UI"/>
              </a:rPr>
              <a:t>اصول بهداشتی در پاک کردن مواد غذایی خصوصا سبزیها ، حبوبات و برنج رعایت شود </a:t>
            </a:r>
            <a:r>
              <a:rPr lang="en-US" smtClean="0"/>
              <a:t>.</a:t>
            </a:r>
          </a:p>
          <a:p>
            <a:pPr eaLnBrk="1" hangingPunct="1"/>
            <a:r>
              <a:rPr lang="en-US" smtClean="0"/>
              <a:t> </a:t>
            </a:r>
            <a:r>
              <a:rPr lang="fa-IR" smtClean="0">
                <a:ea typeface="Majalla UI"/>
              </a:rPr>
              <a:t>جوانه و قسمتهای سبز سیب زمینی و هویج ، به هنگام آمادهسازی جدا شود</a:t>
            </a:r>
            <a:r>
              <a:rPr lang="en-US" smtClean="0"/>
              <a:t> .</a:t>
            </a:r>
          </a:p>
          <a:p>
            <a:pPr eaLnBrk="1" hangingPunct="1"/>
            <a:r>
              <a:rPr lang="en-US" smtClean="0"/>
              <a:t> </a:t>
            </a:r>
            <a:r>
              <a:rPr lang="fa-IR" smtClean="0">
                <a:ea typeface="Majalla UI"/>
              </a:rPr>
              <a:t>در صورت استفاده از میوه ها و سبزیها ، انگل زدایی و ضدعفونی صورت گیرد</a:t>
            </a:r>
            <a:r>
              <a:rPr lang="en-US" smtClean="0"/>
              <a:t> .</a:t>
            </a:r>
          </a:p>
          <a:p>
            <a:pPr eaLnBrk="1" hangingPunct="1"/>
            <a:r>
              <a:rPr lang="en-US" smtClean="0"/>
              <a:t> </a:t>
            </a:r>
            <a:r>
              <a:rPr lang="fa-IR" smtClean="0">
                <a:ea typeface="Majalla UI"/>
              </a:rPr>
              <a:t>در پخت سبزیها ابتدا آب را جوش آورده ، سپس سبزی را حرارت دهید</a:t>
            </a:r>
            <a:r>
              <a:rPr lang="en-US"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457200" y="1143000"/>
            <a:ext cx="8229600" cy="4800600"/>
          </a:xfrm>
          <a:solidFill>
            <a:schemeClr val="accent2"/>
          </a:solidFill>
        </p:spPr>
        <p:txBody>
          <a:bodyPr/>
          <a:lstStyle/>
          <a:p>
            <a:pPr eaLnBrk="1" hangingPunct="1"/>
            <a:r>
              <a:rPr lang="fa-IR" smtClean="0">
                <a:ea typeface="Majalla UI"/>
              </a:rPr>
              <a:t>وسايل و افرادي هم که در تهيه مواد غذايي دخالت دارند، ممکن است از عوامل آلوده کننده مواد غذايي باشند.</a:t>
            </a:r>
          </a:p>
          <a:p>
            <a:pPr eaLnBrk="1" hangingPunct="1"/>
            <a:r>
              <a:rPr lang="fa-IR" smtClean="0">
                <a:ea typeface="Majalla UI"/>
              </a:rPr>
              <a:t> سطوح ميزهاي کار، ديوار و کف، نقش مهمي در انتقال آلودگي‌ها دارند. </a:t>
            </a:r>
          </a:p>
          <a:p>
            <a:pPr eaLnBrk="1" hangingPunct="1"/>
            <a:r>
              <a:rPr lang="fa-IR" smtClean="0">
                <a:ea typeface="Majalla UI"/>
              </a:rPr>
              <a:t>حشرات به ويژه مگس و </a:t>
            </a:r>
            <a:r>
              <a:rPr lang="fa-IR" smtClean="0">
                <a:ea typeface="Majalla UI"/>
                <a:hlinkClick r:id="rId2"/>
              </a:rPr>
              <a:t>سوسک</a:t>
            </a:r>
            <a:r>
              <a:rPr lang="fa-IR" smtClean="0">
                <a:ea typeface="Majalla UI"/>
              </a:rPr>
              <a:t>، همچنين موش، سگ و گربه و حيوانات ديگر هر کدام مي‌توانند منشا آلودگي مواد خوراکي باشند. </a:t>
            </a:r>
          </a:p>
          <a:p>
            <a:pPr eaLnBrk="1" hangingPunct="1"/>
            <a:r>
              <a:rPr lang="fa-IR" smtClean="0">
                <a:ea typeface="Majalla UI"/>
              </a:rPr>
              <a:t>آلودگي‌ مواد خوراکي به وسيله گرد و خاک موجود در هوا نيز از نظر بهداشتي مهم است. باکتري‌ها، قارچ‌ها و اسپورهاي آنها مي‌توانند از راه هوا به مواد غذايي راه يابند. </a:t>
            </a:r>
          </a:p>
          <a:p>
            <a:pPr eaLnBrk="1" hangingPunct="1"/>
            <a:r>
              <a:rPr lang="fa-IR" smtClean="0">
                <a:ea typeface="Majalla UI"/>
              </a:rPr>
              <a:t>مواد غذايي پخته اي که با دست‌هاي آلوده در تماس بوده اند، اگر مدتي در دماي محيط بمانند، در صورت مصرف، موجب مسموميت مصرف‌‌کنندگان مي‌شوند</a:t>
            </a:r>
          </a:p>
        </p:txBody>
      </p:sp>
      <p:sp>
        <p:nvSpPr>
          <p:cNvPr id="3" name="Rectangle 2"/>
          <p:cNvSpPr/>
          <p:nvPr/>
        </p:nvSpPr>
        <p:spPr>
          <a:xfrm>
            <a:off x="1828800" y="228600"/>
            <a:ext cx="5799986" cy="923330"/>
          </a:xfrm>
          <a:prstGeom prst="rect">
            <a:avLst/>
          </a:prstGeom>
        </p:spPr>
        <p:style>
          <a:lnRef idx="1">
            <a:schemeClr val="accent4"/>
          </a:lnRef>
          <a:fillRef idx="2">
            <a:schemeClr val="accent4"/>
          </a:fillRef>
          <a:effectRef idx="1">
            <a:schemeClr val="accent4"/>
          </a:effectRef>
          <a:fontRef idx="minor">
            <a:schemeClr val="dk1"/>
          </a:fontRef>
        </p:style>
        <p:txBody>
          <a:bodyPr wrap="none" lIns="91440" tIns="45720" rIns="91440" bIns="45720">
            <a:spAutoFit/>
          </a:bodyPr>
          <a:lstStyle/>
          <a:p>
            <a:pPr algn="ctr"/>
            <a:r>
              <a:rPr lang="fa-IR"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فاكتورهاي خطر در تغذيه</a:t>
            </a:r>
            <a:endParaRPr lang="en-U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8100000" scaled="0"/>
        </a:gradFill>
        <a:effectLst/>
      </p:bgPr>
    </p:bg>
    <p:spTree>
      <p:nvGrpSpPr>
        <p:cNvPr id="1" name=""/>
        <p:cNvGrpSpPr/>
        <p:nvPr/>
      </p:nvGrpSpPr>
      <p:grpSpPr>
        <a:xfrm>
          <a:off x="0" y="0"/>
          <a:ext cx="0" cy="0"/>
          <a:chOff x="0" y="0"/>
          <a:chExt cx="0" cy="0"/>
        </a:xfrm>
      </p:grpSpPr>
      <p:sp>
        <p:nvSpPr>
          <p:cNvPr id="34818" name="Title 1"/>
          <p:cNvSpPr>
            <a:spLocks noGrp="1"/>
          </p:cNvSpPr>
          <p:nvPr>
            <p:ph type="title"/>
          </p:nvPr>
        </p:nvSpPr>
        <p:spPr>
          <a:xfrm>
            <a:off x="304800" y="1219200"/>
            <a:ext cx="8229600" cy="1143000"/>
          </a:xfrm>
        </p:spPr>
        <p:txBody>
          <a:bodyPr/>
          <a:lstStyle/>
          <a:p>
            <a:pPr algn="r" eaLnBrk="1" hangingPunct="1"/>
            <a:r>
              <a:rPr lang="en-US" smtClean="0">
                <a:cs typeface="B Compset" pitchFamily="2" charset="-78"/>
              </a:rPr>
              <a:t> </a:t>
            </a:r>
            <a:r>
              <a:rPr lang="fa-IR" smtClean="0">
                <a:cs typeface="B Compset" pitchFamily="2" charset="-78"/>
              </a:rPr>
              <a:t>مقررات بهداشتی غذا و تغذیه در غذاخوریها و بوفه ها</a:t>
            </a:r>
            <a:r>
              <a:rPr lang="en-US" smtClean="0">
                <a:cs typeface="B Compset" pitchFamily="2" charset="-78"/>
              </a:rPr>
              <a:t/>
            </a:r>
            <a:br>
              <a:rPr lang="en-US" smtClean="0">
                <a:cs typeface="B Compset" pitchFamily="2" charset="-78"/>
              </a:rPr>
            </a:br>
            <a:endParaRPr lang="fa-IR" smtClean="0">
              <a:cs typeface="B Compset" pitchFamily="2" charset="-78"/>
            </a:endParaRPr>
          </a:p>
        </p:txBody>
      </p:sp>
      <p:sp>
        <p:nvSpPr>
          <p:cNvPr id="34819" name="Content Placeholder 2"/>
          <p:cNvSpPr>
            <a:spLocks noGrp="1"/>
          </p:cNvSpPr>
          <p:nvPr>
            <p:ph idx="1"/>
          </p:nvPr>
        </p:nvSpPr>
        <p:spPr/>
        <p:txBody>
          <a:bodyPr/>
          <a:lstStyle/>
          <a:p>
            <a:pPr eaLnBrk="1" hangingPunct="1">
              <a:buFont typeface="Wingdings 2" pitchFamily="18" charset="2"/>
              <a:buNone/>
            </a:pPr>
            <a:r>
              <a:rPr lang="en-US" smtClean="0"/>
              <a:t>  </a:t>
            </a:r>
            <a:r>
              <a:rPr lang="fa-IR" smtClean="0">
                <a:ea typeface="Majalla UI"/>
              </a:rPr>
              <a:t>تا حد امکان از سرخ کردن مواد غذایی پرهیز شود ( سبزیها فقط تا زمان تغییر رنگ حرارت داده شود</a:t>
            </a:r>
            <a:r>
              <a:rPr lang="en-US" smtClean="0"/>
              <a:t> ( .</a:t>
            </a:r>
          </a:p>
          <a:p>
            <a:pPr eaLnBrk="1" hangingPunct="1"/>
            <a:r>
              <a:rPr lang="en-US" smtClean="0"/>
              <a:t> </a:t>
            </a:r>
            <a:r>
              <a:rPr lang="fa-IR" smtClean="0">
                <a:ea typeface="Majalla UI"/>
              </a:rPr>
              <a:t>اصول بهداشتی در پاک کردن و شستشوی گوشت و مرغ رعایت شود</a:t>
            </a:r>
            <a:r>
              <a:rPr lang="en-US" smtClean="0"/>
              <a:t> .</a:t>
            </a:r>
          </a:p>
          <a:p>
            <a:pPr eaLnBrk="1" hangingPunct="1"/>
            <a:r>
              <a:rPr lang="en-US" smtClean="0"/>
              <a:t> </a:t>
            </a:r>
            <a:r>
              <a:rPr lang="fa-IR" smtClean="0">
                <a:ea typeface="Majalla UI"/>
              </a:rPr>
              <a:t>جهت ذوب شدن مواد غذایی منجمد ، این مواد ۲۴-۱۲ ساعت قبل از استفاده ، در یخچال بالای صفر نگهداری شود</a:t>
            </a:r>
            <a:r>
              <a:rPr lang="en-US" smtClean="0"/>
              <a:t> .</a:t>
            </a:r>
          </a:p>
          <a:p>
            <a:pPr eaLnBrk="1" hangingPunct="1"/>
            <a:r>
              <a:rPr lang="en-US" smtClean="0"/>
              <a:t> </a:t>
            </a:r>
            <a:r>
              <a:rPr lang="fa-IR" smtClean="0">
                <a:ea typeface="Majalla UI"/>
              </a:rPr>
              <a:t>گوشت و سایر مواد غذایی تا حد امکان به تکه های کوچک تقسیم شود تا حرارت به عمق آن برسد</a:t>
            </a:r>
            <a:r>
              <a:rPr lang="en-US" smtClean="0"/>
              <a:t> .</a:t>
            </a:r>
          </a:p>
          <a:p>
            <a:pPr eaLnBrk="1" hangingPunct="1"/>
            <a:r>
              <a:rPr lang="en-US" smtClean="0"/>
              <a:t> </a:t>
            </a:r>
            <a:r>
              <a:rPr lang="fa-IR" smtClean="0">
                <a:ea typeface="Majalla UI"/>
              </a:rPr>
              <a:t>گوشت و مرغ یخ زده را باید در فریزر که برودت آن ۱۸ درجه سانتی گراد یا پایین تر است نگهداری کرد</a:t>
            </a:r>
            <a:r>
              <a:rPr lang="en-US" smtClean="0"/>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lin ang="5400000" scaled="0"/>
          <a:tileRect/>
        </a:gradFill>
        <a:effectLst/>
      </p:bgPr>
    </p:bg>
    <p:spTree>
      <p:nvGrpSpPr>
        <p:cNvPr id="1" name=""/>
        <p:cNvGrpSpPr/>
        <p:nvPr/>
      </p:nvGrpSpPr>
      <p:grpSpPr>
        <a:xfrm>
          <a:off x="0" y="0"/>
          <a:ext cx="0" cy="0"/>
          <a:chOff x="0" y="0"/>
          <a:chExt cx="0" cy="0"/>
        </a:xfrm>
      </p:grpSpPr>
      <p:sp>
        <p:nvSpPr>
          <p:cNvPr id="35842" name="Title 1"/>
          <p:cNvSpPr>
            <a:spLocks noGrp="1"/>
          </p:cNvSpPr>
          <p:nvPr>
            <p:ph type="title"/>
          </p:nvPr>
        </p:nvSpPr>
        <p:spPr>
          <a:xfrm>
            <a:off x="304800" y="1219200"/>
            <a:ext cx="8229600" cy="1143000"/>
          </a:xfrm>
        </p:spPr>
        <p:txBody>
          <a:bodyPr/>
          <a:lstStyle/>
          <a:p>
            <a:pPr algn="r" eaLnBrk="1" hangingPunct="1"/>
            <a:r>
              <a:rPr lang="en-US" smtClean="0">
                <a:cs typeface="B Compset" pitchFamily="2" charset="-78"/>
              </a:rPr>
              <a:t> </a:t>
            </a:r>
            <a:r>
              <a:rPr lang="fa-IR" smtClean="0">
                <a:cs typeface="B Compset" pitchFamily="2" charset="-78"/>
              </a:rPr>
              <a:t>مقررات بهداشتی غذا و تغذیه در غذاخوریها و بوفه ها</a:t>
            </a:r>
            <a:r>
              <a:rPr lang="en-US" smtClean="0">
                <a:cs typeface="B Compset" pitchFamily="2" charset="-78"/>
              </a:rPr>
              <a:t/>
            </a:r>
            <a:br>
              <a:rPr lang="en-US" smtClean="0">
                <a:cs typeface="B Compset" pitchFamily="2" charset="-78"/>
              </a:rPr>
            </a:br>
            <a:endParaRPr lang="fa-IR" smtClean="0">
              <a:cs typeface="B Compset" pitchFamily="2" charset="-78"/>
            </a:endParaRPr>
          </a:p>
        </p:txBody>
      </p:sp>
      <p:sp>
        <p:nvSpPr>
          <p:cNvPr id="35843" name="Content Placeholder 2"/>
          <p:cNvSpPr>
            <a:spLocks noGrp="1"/>
          </p:cNvSpPr>
          <p:nvPr>
            <p:ph idx="1"/>
          </p:nvPr>
        </p:nvSpPr>
        <p:spPr/>
        <p:txBody>
          <a:bodyPr/>
          <a:lstStyle/>
          <a:p>
            <a:pPr eaLnBrk="1" hangingPunct="1"/>
            <a:r>
              <a:rPr lang="fa-IR" smtClean="0">
                <a:ea typeface="Majalla UI"/>
              </a:rPr>
              <a:t>از مصرف مجدد روغنی که یکبار حرارت دیده خودداری شود . ( روغن سوخته علاوه بر     بد کردن مزه غذا سرطان زاست</a:t>
            </a:r>
            <a:r>
              <a:rPr lang="en-US" smtClean="0"/>
              <a:t> (</a:t>
            </a:r>
          </a:p>
          <a:p>
            <a:pPr eaLnBrk="1" hangingPunct="1"/>
            <a:r>
              <a:rPr lang="en-US" smtClean="0"/>
              <a:t> </a:t>
            </a:r>
            <a:r>
              <a:rPr lang="fa-IR" smtClean="0">
                <a:ea typeface="Majalla UI"/>
              </a:rPr>
              <a:t>به هنگام طبخ و استفاده از روغن ، از حرارت کم استفاده نموده و در سرخ کردن حتما” از روغن مخصوص سرخ كردني استفاده شود</a:t>
            </a:r>
            <a:r>
              <a:rPr lang="en-US" smtClean="0"/>
              <a:t> .</a:t>
            </a:r>
          </a:p>
          <a:p>
            <a:pPr eaLnBrk="1" hangingPunct="1"/>
            <a:r>
              <a:rPr lang="en-US" smtClean="0"/>
              <a:t> </a:t>
            </a:r>
            <a:r>
              <a:rPr lang="fa-IR" smtClean="0">
                <a:ea typeface="Majalla UI"/>
              </a:rPr>
              <a:t>چنانچه آب پخت غذاها باید دور ریخته شود ( آب پز کردن ) از آب کمتری برای طبخ استفاده شود</a:t>
            </a:r>
            <a:r>
              <a:rPr lang="en-US" smtClean="0"/>
              <a:t> .</a:t>
            </a:r>
          </a:p>
          <a:p>
            <a:pPr eaLnBrk="1" hangingPunct="1"/>
            <a:r>
              <a:rPr lang="en-US" smtClean="0"/>
              <a:t> </a:t>
            </a:r>
            <a:r>
              <a:rPr lang="fa-IR" smtClean="0">
                <a:ea typeface="Majalla UI"/>
              </a:rPr>
              <a:t>بلافاصله بعد از پخت غذا مصرف شود</a:t>
            </a:r>
            <a:r>
              <a:rPr lang="en-US" smtClean="0"/>
              <a:t> .</a:t>
            </a:r>
          </a:p>
          <a:p>
            <a:pPr eaLnBrk="1" hangingPunct="1"/>
            <a:r>
              <a:rPr lang="en-US" smtClean="0"/>
              <a:t> </a:t>
            </a:r>
            <a:r>
              <a:rPr lang="fa-IR" smtClean="0">
                <a:ea typeface="Majalla UI"/>
              </a:rPr>
              <a:t>باقیمانده غذای پخته را باید خنک نموده ( با استفاده از شیلنگ آب ، سطح خارجی دیگ را خنک نمایید ) و به سردخانه ( ۱۰- درجه سانتی گراد  ) منتقل گردیده و حداکثر تا ۲۴ ساعت بعد مصرف گردد</a:t>
            </a:r>
            <a:r>
              <a:rPr lang="en-US" smtClean="0"/>
              <a: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0"/>
        </a:gradFill>
        <a:effectLst/>
      </p:bgPr>
    </p:bg>
    <p:spTree>
      <p:nvGrpSpPr>
        <p:cNvPr id="1" name=""/>
        <p:cNvGrpSpPr/>
        <p:nvPr/>
      </p:nvGrpSpPr>
      <p:grpSpPr>
        <a:xfrm>
          <a:off x="0" y="0"/>
          <a:ext cx="0" cy="0"/>
          <a:chOff x="0" y="0"/>
          <a:chExt cx="0" cy="0"/>
        </a:xfrm>
      </p:grpSpPr>
      <p:sp>
        <p:nvSpPr>
          <p:cNvPr id="36866" name="Title 1"/>
          <p:cNvSpPr>
            <a:spLocks noGrp="1"/>
          </p:cNvSpPr>
          <p:nvPr>
            <p:ph type="title"/>
          </p:nvPr>
        </p:nvSpPr>
        <p:spPr>
          <a:xfrm>
            <a:off x="304800" y="1219200"/>
            <a:ext cx="8229600" cy="1143000"/>
          </a:xfrm>
        </p:spPr>
        <p:txBody>
          <a:bodyPr/>
          <a:lstStyle/>
          <a:p>
            <a:pPr algn="r" eaLnBrk="1" hangingPunct="1"/>
            <a:r>
              <a:rPr lang="en-US" smtClean="0">
                <a:cs typeface="B Compset" pitchFamily="2" charset="-78"/>
              </a:rPr>
              <a:t> </a:t>
            </a:r>
            <a:r>
              <a:rPr lang="fa-IR" smtClean="0">
                <a:cs typeface="B Compset" pitchFamily="2" charset="-78"/>
              </a:rPr>
              <a:t>مقررات بهداشتی غذا و تغذیه در غذاخوریها و بوفه ها</a:t>
            </a:r>
            <a:r>
              <a:rPr lang="en-US" smtClean="0">
                <a:cs typeface="B Compset" pitchFamily="2" charset="-78"/>
              </a:rPr>
              <a:t/>
            </a:r>
            <a:br>
              <a:rPr lang="en-US" smtClean="0">
                <a:cs typeface="B Compset" pitchFamily="2" charset="-78"/>
              </a:rPr>
            </a:br>
            <a:endParaRPr lang="fa-IR" smtClean="0">
              <a:cs typeface="B Compset" pitchFamily="2" charset="-78"/>
            </a:endParaRPr>
          </a:p>
        </p:txBody>
      </p:sp>
      <p:sp>
        <p:nvSpPr>
          <p:cNvPr id="36867" name="Content Placeholder 2"/>
          <p:cNvSpPr>
            <a:spLocks noGrp="1"/>
          </p:cNvSpPr>
          <p:nvPr>
            <p:ph idx="1"/>
          </p:nvPr>
        </p:nvSpPr>
        <p:spPr/>
        <p:txBody>
          <a:bodyPr/>
          <a:lstStyle/>
          <a:p>
            <a:pPr eaLnBrk="1" hangingPunct="1"/>
            <a:r>
              <a:rPr lang="en-US" smtClean="0"/>
              <a:t> </a:t>
            </a:r>
            <a:r>
              <a:rPr lang="fa-IR" smtClean="0">
                <a:ea typeface="Majalla UI"/>
              </a:rPr>
              <a:t>از تماس غذاهای خام و پخته جدا خودداری گردد</a:t>
            </a:r>
            <a:r>
              <a:rPr lang="en-US" smtClean="0"/>
              <a:t> .</a:t>
            </a:r>
          </a:p>
          <a:p>
            <a:pPr eaLnBrk="1" hangingPunct="1"/>
            <a:r>
              <a:rPr lang="en-US" smtClean="0"/>
              <a:t> </a:t>
            </a:r>
            <a:r>
              <a:rPr lang="fa-IR" smtClean="0">
                <a:ea typeface="Majalla UI"/>
              </a:rPr>
              <a:t>غذاهای باقیمانده را قبل از استفاده کردن به دقت حرارت دهید</a:t>
            </a:r>
            <a:r>
              <a:rPr lang="en-US" smtClean="0"/>
              <a:t> .</a:t>
            </a:r>
          </a:p>
          <a:p>
            <a:pPr eaLnBrk="1" hangingPunct="1"/>
            <a:r>
              <a:rPr lang="en-US" smtClean="0"/>
              <a:t> </a:t>
            </a:r>
            <a:r>
              <a:rPr lang="fa-IR" smtClean="0">
                <a:ea typeface="Majalla UI"/>
              </a:rPr>
              <a:t>افزودن سبزی به برنج ، پس از آبکش کردن برنج صورت گیرد</a:t>
            </a:r>
            <a:r>
              <a:rPr lang="en-US" smtClean="0"/>
              <a:t> .</a:t>
            </a:r>
          </a:p>
          <a:p>
            <a:pPr eaLnBrk="1" hangingPunct="1"/>
            <a:r>
              <a:rPr lang="en-US" smtClean="0"/>
              <a:t> </a:t>
            </a:r>
            <a:r>
              <a:rPr lang="fa-IR" smtClean="0">
                <a:ea typeface="Majalla UI"/>
              </a:rPr>
              <a:t>در پخت خورش ها از ادویه ، لیموعماني و آب لیمو استفاده گردد ، مصرف نمک محدود گردد و افزودنیهای غیرمجاز به هیچوجه استفاده نشود</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endParaRPr lang="fa-IR" smtClean="0"/>
          </a:p>
        </p:txBody>
      </p:sp>
      <p:sp>
        <p:nvSpPr>
          <p:cNvPr id="37891" name="Content Placeholder 2"/>
          <p:cNvSpPr>
            <a:spLocks noGrp="1"/>
          </p:cNvSpPr>
          <p:nvPr>
            <p:ph idx="1"/>
          </p:nvPr>
        </p:nvSpPr>
        <p:spPr>
          <a:solidFill>
            <a:srgbClr val="FFC000"/>
          </a:solidFill>
        </p:spPr>
        <p:txBody>
          <a:bodyPr/>
          <a:lstStyle/>
          <a:p>
            <a:pPr algn="ctr" eaLnBrk="1" hangingPunct="1">
              <a:buFont typeface="Wingdings 2" pitchFamily="18" charset="2"/>
              <a:buNone/>
            </a:pPr>
            <a:r>
              <a:rPr lang="fa-IR" sz="4000" smtClean="0">
                <a:solidFill>
                  <a:srgbClr val="7030A0"/>
                </a:solidFill>
                <a:ea typeface="Majalla UI"/>
              </a:rPr>
              <a:t>با تشكر از توجه شما</a:t>
            </a:r>
          </a:p>
        </p:txBody>
      </p:sp>
      <p:pic>
        <p:nvPicPr>
          <p:cNvPr id="37892" name="Picture 3" descr="3.jpg"/>
          <p:cNvPicPr>
            <a:picLocks noChangeAspect="1"/>
          </p:cNvPicPr>
          <p:nvPr/>
        </p:nvPicPr>
        <p:blipFill>
          <a:blip r:embed="rId2"/>
          <a:srcRect/>
          <a:stretch>
            <a:fillRect/>
          </a:stretch>
        </p:blipFill>
        <p:spPr bwMode="auto">
          <a:xfrm>
            <a:off x="762000" y="990600"/>
            <a:ext cx="7681913" cy="5105400"/>
          </a:xfrm>
          <a:prstGeom prst="rect">
            <a:avLst/>
          </a:prstGeom>
          <a:noFill/>
          <a:ln w="9525">
            <a:noFill/>
            <a:miter lim="800000"/>
            <a:headEnd/>
            <a:tailEnd/>
          </a:ln>
        </p:spPr>
      </p:pic>
      <p:sp>
        <p:nvSpPr>
          <p:cNvPr id="5" name="Rectangle 4"/>
          <p:cNvSpPr/>
          <p:nvPr/>
        </p:nvSpPr>
        <p:spPr>
          <a:xfrm>
            <a:off x="1799574" y="2967335"/>
            <a:ext cx="5663731" cy="923330"/>
          </a:xfrm>
          <a:prstGeom prst="rect">
            <a:avLst/>
          </a:prstGeom>
          <a:noFill/>
        </p:spPr>
        <p:txBody>
          <a:bodyPr wrap="none">
            <a:spAutoFit/>
          </a:bodyPr>
          <a:lstStyle/>
          <a:p>
            <a:pPr algn="ctr">
              <a:defRPr/>
            </a:pPr>
            <a:r>
              <a:rPr lang="fa-IR"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با تشكر از توجه شما</a:t>
            </a:r>
            <a:endParaRPr lang="en-U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endParaRPr lang="fa-IR" smtClean="0"/>
          </a:p>
        </p:txBody>
      </p:sp>
      <p:sp>
        <p:nvSpPr>
          <p:cNvPr id="8195" name="Content Placeholder 2"/>
          <p:cNvSpPr>
            <a:spLocks noGrp="1"/>
          </p:cNvSpPr>
          <p:nvPr>
            <p:ph idx="1"/>
          </p:nvPr>
        </p:nvSpPr>
        <p:spPr>
          <a:solidFill>
            <a:schemeClr val="accent2"/>
          </a:solidFill>
        </p:spPr>
        <p:txBody>
          <a:bodyPr/>
          <a:lstStyle/>
          <a:p>
            <a:pPr eaLnBrk="1" hangingPunct="1"/>
            <a:r>
              <a:rPr lang="fa-IR" smtClean="0">
                <a:ea typeface="Majalla UI"/>
              </a:rPr>
              <a:t>در محيط‌هاي دسته‌جمعي مانند مدرسه که مواد خوراکي در اختيار تعداد زيادي از دانش‌آموزان قرار مي‌گيرد، رعايت اصول بهداشت محيط اهميت بيشتري پيدا مي‌کند، زيرا رعايت نکردن اين اصول، </a:t>
            </a:r>
            <a:r>
              <a:rPr lang="fa-IR" smtClean="0">
                <a:ea typeface="Majalla UI"/>
                <a:hlinkClick r:id="rId2"/>
              </a:rPr>
              <a:t>مسموميت‌هاي غذايي</a:t>
            </a:r>
            <a:r>
              <a:rPr lang="fa-IR" smtClean="0">
                <a:ea typeface="Majalla UI"/>
              </a:rPr>
              <a:t> دسته جمعي را به دنبال دارد. </a:t>
            </a:r>
            <a:endParaRPr lang="en-US" smtClean="0"/>
          </a:p>
          <a:p>
            <a:pPr eaLnBrk="1" hangingPunct="1"/>
            <a:endParaRPr lang="fa-IR" smtClean="0">
              <a:ea typeface="Majalla UI"/>
            </a:endParaRPr>
          </a:p>
        </p:txBody>
      </p:sp>
      <p:pic>
        <p:nvPicPr>
          <p:cNvPr id="8196" name="Picture 3" descr="شيرموز"/>
          <p:cNvPicPr>
            <a:picLocks noChangeAspect="1" noChangeArrowheads="1"/>
          </p:cNvPicPr>
          <p:nvPr/>
        </p:nvPicPr>
        <p:blipFill>
          <a:blip r:embed="rId3"/>
          <a:srcRect/>
          <a:stretch>
            <a:fillRect/>
          </a:stretch>
        </p:blipFill>
        <p:spPr bwMode="auto">
          <a:xfrm>
            <a:off x="990600" y="3733800"/>
            <a:ext cx="2209800" cy="236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3400" y="381000"/>
            <a:ext cx="8229600" cy="1676400"/>
          </a:xfrm>
        </p:spPr>
        <p:style>
          <a:lnRef idx="0">
            <a:scrgbClr r="0" g="0" b="0"/>
          </a:lnRef>
          <a:fillRef idx="1001">
            <a:schemeClr val="dk2"/>
          </a:fillRef>
          <a:effectRef idx="0">
            <a:scrgbClr r="0" g="0" b="0"/>
          </a:effectRef>
          <a:fontRef idx="major"/>
        </p:style>
        <p:txBody>
          <a:bodyPr/>
          <a:lstStyle/>
          <a:p>
            <a:pPr algn="r" eaLnBrk="1" hangingPunct="1"/>
            <a:r>
              <a:rPr lang="fa-IR" b="1" dirty="0" smtClean="0">
                <a:solidFill>
                  <a:srgbClr val="FF0000"/>
                </a:solidFill>
                <a:cs typeface="B Davat" pitchFamily="2" charset="-78"/>
              </a:rPr>
              <a:t> ترکیبات شیمیایی موجود در غذا</a:t>
            </a:r>
            <a:r>
              <a:rPr lang="en-US" dirty="0" smtClean="0">
                <a:solidFill>
                  <a:srgbClr val="FF0000"/>
                </a:solidFill>
                <a:cs typeface="B Davat" pitchFamily="2" charset="-78"/>
              </a:rPr>
              <a:t/>
            </a:r>
            <a:br>
              <a:rPr lang="en-US" dirty="0" smtClean="0">
                <a:solidFill>
                  <a:srgbClr val="FF0000"/>
                </a:solidFill>
                <a:cs typeface="B Davat" pitchFamily="2" charset="-78"/>
              </a:rPr>
            </a:br>
            <a:endParaRPr lang="fa-IR" dirty="0" smtClean="0">
              <a:solidFill>
                <a:srgbClr val="FF0000"/>
              </a:solidFill>
              <a:cs typeface="B Davat" pitchFamily="2" charset="-78"/>
            </a:endParaRPr>
          </a:p>
        </p:txBody>
      </p:sp>
      <p:sp>
        <p:nvSpPr>
          <p:cNvPr id="9219" name="Content Placeholder 2"/>
          <p:cNvSpPr>
            <a:spLocks noGrp="1"/>
          </p:cNvSpPr>
          <p:nvPr>
            <p:ph idx="1"/>
          </p:nvPr>
        </p:nvSpPr>
        <p:spPr>
          <a:xfrm>
            <a:off x="457200" y="1371600"/>
            <a:ext cx="8305800" cy="4953000"/>
          </a:xfrm>
          <a:solidFill>
            <a:schemeClr val="accent2"/>
          </a:solidFill>
          <a:ln>
            <a:solidFill>
              <a:schemeClr val="accent1"/>
            </a:solidFill>
          </a:ln>
        </p:spPr>
        <p:txBody>
          <a:bodyPr/>
          <a:lstStyle/>
          <a:p>
            <a:pPr eaLnBrk="1" hangingPunct="1"/>
            <a:r>
              <a:rPr lang="fa-IR" b="1" dirty="0" smtClean="0">
                <a:ea typeface="Majalla UI"/>
              </a:rPr>
              <a:t>- مواد مغذی ضروری:</a:t>
            </a:r>
            <a:endParaRPr lang="en-US" dirty="0" smtClean="0"/>
          </a:p>
          <a:p>
            <a:pPr eaLnBrk="1" hangingPunct="1"/>
            <a:r>
              <a:rPr lang="fa-IR" dirty="0" smtClean="0">
                <a:ea typeface="Majalla UI"/>
              </a:rPr>
              <a:t>- مواد مغذی ضروری مثل </a:t>
            </a:r>
            <a:r>
              <a:rPr lang="fa-IR" dirty="0" smtClean="0">
                <a:ea typeface="Majalla UI"/>
                <a:hlinkClick r:id="rId2"/>
              </a:rPr>
              <a:t>ویتامین‌</a:t>
            </a:r>
            <a:r>
              <a:rPr lang="fa-IR" dirty="0" smtClean="0">
                <a:ea typeface="Majalla UI"/>
              </a:rPr>
              <a:t>ها، </a:t>
            </a:r>
            <a:r>
              <a:rPr lang="fa-IR" dirty="0" smtClean="0">
                <a:solidFill>
                  <a:srgbClr val="FF0000"/>
                </a:solidFill>
                <a:ea typeface="Majalla UI"/>
                <a:hlinkClick r:id="rId3"/>
              </a:rPr>
              <a:t>املاح</a:t>
            </a:r>
            <a:r>
              <a:rPr lang="fa-IR" dirty="0" smtClean="0">
                <a:ea typeface="Majalla UI"/>
              </a:rPr>
              <a:t> معدنی، چربی‌ها، اسیدهای آمینه هستند که کمبود آنها عوارض بالینی قابل ملاحظه ‌ای را پدید می ‌آورد.</a:t>
            </a:r>
            <a:endParaRPr lang="en-US" dirty="0" smtClean="0"/>
          </a:p>
          <a:p>
            <a:pPr eaLnBrk="1" hangingPunct="1"/>
            <a:r>
              <a:rPr lang="fa-IR" b="1" dirty="0" smtClean="0">
                <a:ea typeface="Majalla UI"/>
              </a:rPr>
              <a:t>- منابع عمده ی انرژی:</a:t>
            </a:r>
            <a:endParaRPr lang="en-US" dirty="0" smtClean="0"/>
          </a:p>
          <a:p>
            <a:pPr eaLnBrk="1" hangingPunct="1"/>
            <a:r>
              <a:rPr lang="fa-IR" dirty="0" smtClean="0">
                <a:ea typeface="Majalla UI"/>
              </a:rPr>
              <a:t>- منابع عمده ی انرژی در رژیم غذایی عبارتند از: </a:t>
            </a:r>
            <a:r>
              <a:rPr lang="fa-IR" dirty="0" smtClean="0">
                <a:ea typeface="Majalla UI"/>
                <a:hlinkClick r:id="rId4"/>
              </a:rPr>
              <a:t>پروتئین</a:t>
            </a:r>
            <a:r>
              <a:rPr lang="fa-IR" dirty="0" smtClean="0">
                <a:ea typeface="Majalla UI"/>
              </a:rPr>
              <a:t>، </a:t>
            </a:r>
            <a:r>
              <a:rPr lang="fa-IR" dirty="0" smtClean="0">
                <a:ea typeface="Majalla UI"/>
                <a:hlinkClick r:id="rId5"/>
              </a:rPr>
              <a:t>کربوهیدرات</a:t>
            </a:r>
            <a:r>
              <a:rPr lang="fa-IR" dirty="0" smtClean="0">
                <a:ea typeface="Majalla UI"/>
              </a:rPr>
              <a:t> و </a:t>
            </a:r>
            <a:r>
              <a:rPr lang="fa-IR" dirty="0" smtClean="0">
                <a:ea typeface="Majalla UI"/>
                <a:hlinkClick r:id="rId6"/>
              </a:rPr>
              <a:t>چربی</a:t>
            </a:r>
            <a:r>
              <a:rPr lang="fa-IR" dirty="0" smtClean="0">
                <a:ea typeface="Majalla UI"/>
              </a:rPr>
              <a:t> که مجموعه ی آنها اثر طولانی مدت بر بدن انسان دارد.</a:t>
            </a:r>
            <a:endParaRPr lang="en-US" dirty="0" smtClean="0"/>
          </a:p>
          <a:p>
            <a:pPr eaLnBrk="1" hangingPunct="1"/>
            <a:r>
              <a:rPr lang="fa-IR" b="1" dirty="0" smtClean="0">
                <a:ea typeface="Majalla UI"/>
              </a:rPr>
              <a:t>- افزودنی‌ها: </a:t>
            </a:r>
            <a:endParaRPr lang="en-US" dirty="0" smtClean="0"/>
          </a:p>
          <a:p>
            <a:pPr eaLnBrk="1" hangingPunct="1"/>
            <a:r>
              <a:rPr lang="fa-IR" dirty="0" smtClean="0">
                <a:ea typeface="Majalla UI"/>
              </a:rPr>
              <a:t> این مواد به عنوان مواد نگهدارنده یا طعم ‌دهنده به غذاهای ما افزوده می ‌شوند؛ مثل نیترات‌ها، نمک و رنگ‌ها.</a:t>
            </a:r>
            <a:endParaRPr lang="en-US" dirty="0" smtClean="0"/>
          </a:p>
          <a:p>
            <a:pPr eaLnBrk="1" hangingPunct="1"/>
            <a:endParaRPr lang="fa-IR" dirty="0" smtClean="0">
              <a:ea typeface="Majalla UI"/>
            </a:endParaRPr>
          </a:p>
        </p:txBody>
      </p:sp>
      <p:pic>
        <p:nvPicPr>
          <p:cNvPr id="9220" name="img0" descr="http://img.tebyan.net/big/1385/11/179180543672304665106381816814762203251.jpg">
            <a:hlinkClick r:id="rId7"/>
          </p:cNvPr>
          <p:cNvPicPr>
            <a:picLocks noChangeAspect="1" noChangeArrowheads="1"/>
          </p:cNvPicPr>
          <p:nvPr/>
        </p:nvPicPr>
        <p:blipFill>
          <a:blip r:embed="rId8"/>
          <a:srcRect/>
          <a:stretch>
            <a:fillRect/>
          </a:stretch>
        </p:blipFill>
        <p:spPr bwMode="auto">
          <a:xfrm>
            <a:off x="0" y="0"/>
            <a:ext cx="2438400"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gradFill flip="none" rotWithShape="1">
            <a:gsLst>
              <a:gs pos="0">
                <a:srgbClr val="FFCCFF">
                  <a:shade val="30000"/>
                  <a:satMod val="115000"/>
                </a:srgbClr>
              </a:gs>
              <a:gs pos="50000">
                <a:srgbClr val="FFCCFF">
                  <a:shade val="67500"/>
                  <a:satMod val="115000"/>
                </a:srgbClr>
              </a:gs>
              <a:gs pos="100000">
                <a:srgbClr val="FFCCFF">
                  <a:shade val="100000"/>
                  <a:satMod val="115000"/>
                </a:srgbClr>
              </a:gs>
            </a:gsLst>
            <a:path path="circle">
              <a:fillToRect l="50000" t="50000" r="50000" b="50000"/>
            </a:path>
            <a:tileRect/>
          </a:gradFill>
        </p:spPr>
        <p:txBody>
          <a:bodyPr/>
          <a:lstStyle/>
          <a:p>
            <a:pPr eaLnBrk="1" hangingPunct="1"/>
            <a:endParaRPr lang="fa-IR" dirty="0" smtClean="0"/>
          </a:p>
        </p:txBody>
      </p:sp>
      <p:sp>
        <p:nvSpPr>
          <p:cNvPr id="10243" name="Content Placeholder 2"/>
          <p:cNvSpPr>
            <a:spLocks noGrp="1"/>
          </p:cNvSpPr>
          <p:nvPr>
            <p:ph idx="1"/>
          </p:nvPr>
        </p:nvSpPr>
        <p:spPr>
          <a:solidFill>
            <a:schemeClr val="accent2"/>
          </a:solidFill>
        </p:spPr>
        <p:txBody>
          <a:bodyPr/>
          <a:lstStyle/>
          <a:p>
            <a:pPr eaLnBrk="1" hangingPunct="1"/>
            <a:r>
              <a:rPr lang="fa-IR" b="1" smtClean="0">
                <a:ea typeface="Majalla UI"/>
              </a:rPr>
              <a:t>آلوده‌‌‌کننده‌های شیمیایی کشاورزی: </a:t>
            </a:r>
            <a:endParaRPr lang="en-US" smtClean="0"/>
          </a:p>
          <a:p>
            <a:pPr eaLnBrk="1" hangingPunct="1"/>
            <a:r>
              <a:rPr lang="fa-IR" smtClean="0">
                <a:ea typeface="Majalla UI"/>
              </a:rPr>
              <a:t>انواع سموم و حشره‌کش‌ها، قارچ‌کش‌ها،حتی هورمون‌های رشد حیوانات و گیاهان جزو آلوده‌‌‌کننده‌های شیمیایی هستند.</a:t>
            </a:r>
          </a:p>
          <a:p>
            <a:pPr eaLnBrk="1" hangingPunct="1"/>
            <a:r>
              <a:rPr lang="fa-IR" b="1" smtClean="0">
                <a:ea typeface="Majalla UI"/>
              </a:rPr>
              <a:t>- آلوده کننده‌های سمی میکروبی: </a:t>
            </a:r>
            <a:endParaRPr lang="en-US" smtClean="0"/>
          </a:p>
          <a:p>
            <a:pPr eaLnBrk="1" hangingPunct="1"/>
            <a:r>
              <a:rPr lang="fa-IR" smtClean="0">
                <a:ea typeface="Majalla UI"/>
              </a:rPr>
              <a:t>انواع آفلاتوکسین‌ها که باعث </a:t>
            </a:r>
            <a:r>
              <a:rPr lang="fa-IR" smtClean="0">
                <a:ea typeface="Majalla UI"/>
                <a:hlinkClick r:id="rId2"/>
              </a:rPr>
              <a:t>سرطان کبد</a:t>
            </a:r>
            <a:r>
              <a:rPr lang="fa-IR" smtClean="0">
                <a:ea typeface="Majalla UI"/>
              </a:rPr>
              <a:t> در بسیاری از کشورهای در حال توسعه می ‌شود.</a:t>
            </a:r>
            <a:endParaRPr lang="en-US" smtClean="0"/>
          </a:p>
          <a:p>
            <a:pPr eaLnBrk="1" hangingPunct="1"/>
            <a:r>
              <a:rPr lang="fa-IR" b="1" smtClean="0">
                <a:ea typeface="Majalla UI"/>
              </a:rPr>
              <a:t>- آلوده کننده‌های غیر‌آلی: </a:t>
            </a:r>
            <a:endParaRPr lang="en-US" smtClean="0"/>
          </a:p>
          <a:p>
            <a:pPr eaLnBrk="1" hangingPunct="1"/>
            <a:r>
              <a:rPr lang="fa-IR" smtClean="0">
                <a:ea typeface="Majalla UI"/>
              </a:rPr>
              <a:t>بسیاری از مواد شیمیایی مثل کادمیوم و سرب که وارد مواد غذایی ما می ‌شوند.</a:t>
            </a:r>
            <a:endParaRPr lang="en-US" smtClean="0"/>
          </a:p>
          <a:p>
            <a:pPr eaLnBrk="1" hangingPunct="1"/>
            <a:endParaRPr lang="en-US" smtClean="0"/>
          </a:p>
        </p:txBody>
      </p:sp>
      <p:sp>
        <p:nvSpPr>
          <p:cNvPr id="4" name="Rectangle 3"/>
          <p:cNvSpPr/>
          <p:nvPr/>
        </p:nvSpPr>
        <p:spPr>
          <a:xfrm>
            <a:off x="1371600" y="914400"/>
            <a:ext cx="652614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مواد سمي در غذاي مصرفي</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28600"/>
            <a:ext cx="8229600" cy="1619250"/>
          </a:xfrm>
        </p:spPr>
        <p:style>
          <a:lnRef idx="0">
            <a:scrgbClr r="0" g="0" b="0"/>
          </a:lnRef>
          <a:fillRef idx="1003">
            <a:schemeClr val="dk2"/>
          </a:fillRef>
          <a:effectRef idx="0">
            <a:scrgbClr r="0" g="0" b="0"/>
          </a:effectRef>
          <a:fontRef idx="major"/>
        </p:style>
        <p:txBody>
          <a:bodyPr/>
          <a:lstStyle/>
          <a:p>
            <a:pPr algn="r" eaLnBrk="1" hangingPunct="1"/>
            <a:r>
              <a:rPr lang="fa-IR" sz="4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fa-IR" sz="4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fa-IR"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fa-IR"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fa-IR"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fa-IR"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fa-IR"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fa-IR"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fa-IR" sz="4800" b="1" cap="none" spc="0" dirty="0" smtClean="0">
                <a:ln w="11430"/>
                <a:solidFill>
                  <a:srgbClr val="FF0000"/>
                </a:solidFill>
                <a:effectLst>
                  <a:outerShdw blurRad="50800" dist="39000" dir="5460000" algn="tl">
                    <a:srgbClr val="000000">
                      <a:alpha val="38000"/>
                    </a:srgbClr>
                  </a:outerShdw>
                </a:effectLst>
              </a:rPr>
              <a:t>مواد سمي در غذاي مصرفي</a:t>
            </a:r>
            <a:r>
              <a:rPr lang="en-US" sz="4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4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fa-IR" dirty="0" smtClean="0"/>
          </a:p>
        </p:txBody>
      </p:sp>
      <p:sp>
        <p:nvSpPr>
          <p:cNvPr id="11267" name="Content Placeholder 2"/>
          <p:cNvSpPr>
            <a:spLocks noGrp="1"/>
          </p:cNvSpPr>
          <p:nvPr>
            <p:ph idx="1"/>
          </p:nvPr>
        </p:nvSpPr>
        <p:spPr>
          <a:solidFill>
            <a:schemeClr val="accent2"/>
          </a:solidFill>
        </p:spPr>
        <p:txBody>
          <a:bodyPr/>
          <a:lstStyle/>
          <a:p>
            <a:pPr eaLnBrk="1" hangingPunct="1"/>
            <a:r>
              <a:rPr lang="fa-IR" b="1" smtClean="0">
                <a:ea typeface="Majalla UI"/>
              </a:rPr>
              <a:t>مواد شیمیایی تشکیل شده در حین پخت یا تهیه غذا: </a:t>
            </a:r>
            <a:endParaRPr lang="en-US" smtClean="0"/>
          </a:p>
          <a:p>
            <a:pPr eaLnBrk="1" hangingPunct="1"/>
            <a:r>
              <a:rPr lang="fa-IR" smtClean="0">
                <a:ea typeface="Majalla UI"/>
              </a:rPr>
              <a:t>شامل بسیاری از مواد سرطان ‌زایی است که در حین </a:t>
            </a:r>
            <a:r>
              <a:rPr lang="fa-IR" smtClean="0">
                <a:ea typeface="Majalla UI"/>
                <a:hlinkClick r:id="rId2"/>
              </a:rPr>
              <a:t>سرخ‌ کردن</a:t>
            </a:r>
            <a:r>
              <a:rPr lang="fa-IR" smtClean="0">
                <a:ea typeface="Majalla UI"/>
              </a:rPr>
              <a:t> غذا پدید می آید. حتی حرارت دادن فرآورده‌های گوشتی بدون سرخ کردن آن نیز می ‌تواند تعدادی از این مواد سرطان ‌زا را ایجاد کند.</a:t>
            </a:r>
            <a:endParaRPr lang="en-US" smtClean="0"/>
          </a:p>
          <a:p>
            <a:pPr eaLnBrk="1" hangingPunct="1"/>
            <a:r>
              <a:rPr lang="fa-IR" b="1" smtClean="0">
                <a:ea typeface="Majalla UI"/>
              </a:rPr>
              <a:t>سموم طبیعی: </a:t>
            </a:r>
            <a:endParaRPr lang="en-US" smtClean="0"/>
          </a:p>
          <a:p>
            <a:pPr eaLnBrk="1" hangingPunct="1"/>
            <a:r>
              <a:rPr lang="fa-IR" smtClean="0">
                <a:ea typeface="Majalla UI"/>
              </a:rPr>
              <a:t>بسیاری از گیاهان طی تکامل خود، مقداری مواد شیمیایی تولید می ‌کنند که برای حشرات و دیگر جانوران سمی‌اند. حتی بسیاری از آنها برای انسان سمی بوده، ولی به قدری نیست که علائم حاد کلینیکی ایجاد کند.</a:t>
            </a:r>
            <a:endParaRPr lang="en-US" smtClean="0"/>
          </a:p>
          <a:p>
            <a:pPr eaLnBrk="1" hangingPunct="1"/>
            <a:endParaRPr lang="fa-IR" smtClean="0">
              <a:ea typeface="Majalla UI"/>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endParaRPr lang="fa-IR" dirty="0" smtClean="0"/>
          </a:p>
        </p:txBody>
      </p:sp>
      <p:pic>
        <p:nvPicPr>
          <p:cNvPr id="12291" name="img1" descr="نكاتی در مورد هرم غذایی"/>
          <p:cNvPicPr>
            <a:picLocks noGrp="1"/>
          </p:cNvPicPr>
          <p:nvPr>
            <p:ph idx="1"/>
          </p:nvPr>
        </p:nvPicPr>
        <p:blipFill>
          <a:blip r:embed="rId2"/>
          <a:srcRect/>
          <a:stretch>
            <a:fillRect/>
          </a:stretch>
        </p:blipFill>
        <p:spPr>
          <a:xfrm>
            <a:off x="457200" y="2133600"/>
            <a:ext cx="4191000" cy="4114800"/>
          </a:xfrm>
        </p:spPr>
      </p:pic>
      <p:pic>
        <p:nvPicPr>
          <p:cNvPr id="12292" name="img2" descr="نكاتی در مورد هرم غذایی"/>
          <p:cNvPicPr>
            <a:picLocks noChangeAspect="1" noChangeArrowheads="1"/>
          </p:cNvPicPr>
          <p:nvPr/>
        </p:nvPicPr>
        <p:blipFill>
          <a:blip r:embed="rId3"/>
          <a:srcRect/>
          <a:stretch>
            <a:fillRect/>
          </a:stretch>
        </p:blipFill>
        <p:spPr bwMode="auto">
          <a:xfrm>
            <a:off x="4724400" y="2590800"/>
            <a:ext cx="3810000" cy="3505200"/>
          </a:xfrm>
          <a:prstGeom prst="rect">
            <a:avLst/>
          </a:prstGeom>
          <a:noFill/>
          <a:ln w="9525">
            <a:noFill/>
            <a:miter lim="800000"/>
            <a:headEnd/>
            <a:tailEnd/>
          </a:ln>
        </p:spPr>
      </p:pic>
      <p:sp>
        <p:nvSpPr>
          <p:cNvPr id="5" name="Rectangle 4"/>
          <p:cNvSpPr/>
          <p:nvPr/>
        </p:nvSpPr>
        <p:spPr>
          <a:xfrm>
            <a:off x="2133600" y="990600"/>
            <a:ext cx="4910320" cy="923330"/>
          </a:xfrm>
          <a:prstGeom prst="rect">
            <a:avLst/>
          </a:prstGeom>
        </p:spPr>
        <p:style>
          <a:lnRef idx="3">
            <a:schemeClr val="lt1"/>
          </a:lnRef>
          <a:fillRef idx="1">
            <a:schemeClr val="accent6"/>
          </a:fillRef>
          <a:effectRef idx="1">
            <a:schemeClr val="accent6"/>
          </a:effectRef>
          <a:fontRef idx="minor">
            <a:schemeClr val="lt1"/>
          </a:fontRef>
        </p:style>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fa-IR"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نگاهي به هرم غذايي</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Title 1"/>
          <p:cNvSpPr>
            <a:spLocks noGrp="1"/>
          </p:cNvSpPr>
          <p:nvPr>
            <p:ph type="title"/>
          </p:nvPr>
        </p:nvSpPr>
        <p:spPr>
          <a:xfrm>
            <a:off x="609600" y="685800"/>
            <a:ext cx="8229600" cy="1143000"/>
          </a:xfrm>
        </p:spPr>
        <p:style>
          <a:lnRef idx="0">
            <a:scrgbClr r="0" g="0" b="0"/>
          </a:lnRef>
          <a:fillRef idx="1002">
            <a:schemeClr val="lt2"/>
          </a:fillRef>
          <a:effectRef idx="0">
            <a:scrgbClr r="0" g="0" b="0"/>
          </a:effectRef>
          <a:fontRef idx="major"/>
        </p:style>
        <p:txBody>
          <a:bodyPr/>
          <a:lstStyle/>
          <a:p>
            <a:pPr algn="ctr" eaLnBrk="1" hangingPunct="1"/>
            <a:r>
              <a:rPr lang="fa-IR" sz="4000" b="1" dirty="0" smtClean="0">
                <a:cs typeface="B Compset" pitchFamily="2" charset="-78"/>
              </a:rPr>
              <a:t/>
            </a:r>
            <a:br>
              <a:rPr lang="fa-IR" sz="4000" b="1" dirty="0" smtClean="0">
                <a:cs typeface="B Compset" pitchFamily="2" charset="-78"/>
              </a:rPr>
            </a:br>
            <a:r>
              <a:rPr lang="fa-IR" sz="4000" b="1" dirty="0" smtClean="0">
                <a:cs typeface="B Compset" pitchFamily="2" charset="-78"/>
              </a:rPr>
              <a:t>تاثیر تغذیه بر یادگیری دانش آموزان</a:t>
            </a:r>
            <a:r>
              <a:rPr lang="en-US" sz="4000" dirty="0" smtClean="0">
                <a:cs typeface="B Compset" pitchFamily="2" charset="-78"/>
              </a:rPr>
              <a:t/>
            </a:r>
            <a:br>
              <a:rPr lang="en-US" sz="4000" dirty="0" smtClean="0">
                <a:cs typeface="B Compset" pitchFamily="2" charset="-78"/>
              </a:rPr>
            </a:br>
            <a:endParaRPr lang="fa-IR" sz="4000" dirty="0" smtClean="0">
              <a:cs typeface="B Compset" pitchFamily="2" charset="-78"/>
            </a:endParaRPr>
          </a:p>
        </p:txBody>
      </p:sp>
      <p:pic>
        <p:nvPicPr>
          <p:cNvPr id="13315" name="img0" descr="http://img.tebyan.net/big/1385/10/1111402057024810456379516317016615917315473.jpg"/>
          <p:cNvPicPr>
            <a:picLocks noChangeAspect="1" noChangeArrowheads="1"/>
          </p:cNvPicPr>
          <p:nvPr/>
        </p:nvPicPr>
        <p:blipFill>
          <a:blip r:embed="rId3"/>
          <a:srcRect/>
          <a:stretch>
            <a:fillRect/>
          </a:stretch>
        </p:blipFill>
        <p:spPr bwMode="auto">
          <a:xfrm>
            <a:off x="381000" y="1447800"/>
            <a:ext cx="2095500" cy="1714500"/>
          </a:xfrm>
          <a:prstGeom prst="rect">
            <a:avLst/>
          </a:prstGeom>
          <a:noFill/>
          <a:ln w="9525">
            <a:noFill/>
            <a:miter lim="800000"/>
            <a:headEnd/>
            <a:tailEnd/>
          </a:ln>
        </p:spPr>
      </p:pic>
      <p:pic>
        <p:nvPicPr>
          <p:cNvPr id="13316" name="img1" descr="http://img.tebyan.net/big/1385/10/203227141052521951021421552452134411511138169.jpg">
            <a:hlinkClick r:id="rId4"/>
          </p:cNvPr>
          <p:cNvPicPr>
            <a:picLocks noGrp="1"/>
          </p:cNvPicPr>
          <p:nvPr>
            <p:ph idx="1"/>
          </p:nvPr>
        </p:nvPicPr>
        <p:blipFill>
          <a:blip r:embed="rId5"/>
          <a:srcRect/>
          <a:stretch>
            <a:fillRect/>
          </a:stretch>
        </p:blipFill>
        <p:spPr>
          <a:xfrm>
            <a:off x="7010400" y="1371600"/>
            <a:ext cx="1714500" cy="2000250"/>
          </a:xfrm>
        </p:spPr>
      </p:pic>
      <p:sp>
        <p:nvSpPr>
          <p:cNvPr id="13317" name="Rectangle 1"/>
          <p:cNvSpPr>
            <a:spLocks noChangeArrowheads="1"/>
          </p:cNvSpPr>
          <p:nvPr/>
        </p:nvSpPr>
        <p:spPr bwMode="auto">
          <a:xfrm>
            <a:off x="1828800" y="3276600"/>
            <a:ext cx="5029200" cy="1631216"/>
          </a:xfrm>
          <a:prstGeom prst="rect">
            <a:avLst/>
          </a:prstGeom>
          <a:solidFill>
            <a:schemeClr val="accent2"/>
          </a:solidFill>
          <a:ln w="9525">
            <a:noFill/>
            <a:miter lim="800000"/>
            <a:headEnd/>
            <a:tailEnd/>
          </a:ln>
        </p:spPr>
        <p:txBody>
          <a:bodyPr wrap="square" anchor="ctr">
            <a:spAutoFit/>
          </a:bodyPr>
          <a:lstStyle/>
          <a:p>
            <a:pPr algn="ctr"/>
            <a:r>
              <a:rPr lang="fa-IR" sz="2000" b="1" dirty="0">
                <a:solidFill>
                  <a:srgbClr val="000000"/>
                </a:solidFill>
                <a:latin typeface="Calibri" pitchFamily="34" charset="0"/>
                <a:cs typeface="Times New Roman" pitchFamily="18" charset="0"/>
              </a:rPr>
              <a:t>پروتئین</a:t>
            </a:r>
            <a:endParaRPr lang="fa-IR" sz="2000" dirty="0">
              <a:solidFill>
                <a:srgbClr val="000000"/>
              </a:solidFill>
              <a:cs typeface="Times New Roman" pitchFamily="18" charset="0"/>
            </a:endParaRPr>
          </a:p>
          <a:p>
            <a:pPr algn="ctr" rtl="0" eaLnBrk="0" hangingPunct="0"/>
            <a:r>
              <a:rPr lang="fa-IR" sz="2000" dirty="0">
                <a:solidFill>
                  <a:srgbClr val="000000"/>
                </a:solidFill>
                <a:latin typeface="Constantia" pitchFamily="18" charset="0"/>
                <a:cs typeface="Times New Roman" pitchFamily="18" charset="0"/>
              </a:rPr>
              <a:t>کودکان دبستانی (11-7 ساله) به 5 وعده </a:t>
            </a:r>
            <a:r>
              <a:rPr lang="fa-IR" sz="2000" dirty="0">
                <a:solidFill>
                  <a:srgbClr val="000000"/>
                </a:solidFill>
                <a:latin typeface="Calibri" pitchFamily="34" charset="0"/>
                <a:cs typeface="Times New Roman" pitchFamily="18" charset="0"/>
                <a:hlinkClick r:id="rId6"/>
              </a:rPr>
              <a:t>پروتئین</a:t>
            </a:r>
            <a:r>
              <a:rPr lang="fa-IR" sz="2000" dirty="0">
                <a:solidFill>
                  <a:srgbClr val="000000"/>
                </a:solidFill>
                <a:latin typeface="Constantia" pitchFamily="18" charset="0"/>
                <a:cs typeface="Times New Roman" pitchFamily="18" charset="0"/>
              </a:rPr>
              <a:t>  در روز نیاز دارند که باید در صبحانه و ناهار مصرف شود. منابع غذایى پروتئینى شامل گوشت، مرغ ، </a:t>
            </a:r>
            <a:r>
              <a:rPr lang="fa-IR" sz="2000" dirty="0">
                <a:solidFill>
                  <a:srgbClr val="000000"/>
                </a:solidFill>
                <a:latin typeface="Calibri" pitchFamily="34" charset="0"/>
                <a:cs typeface="Times New Roman" pitchFamily="18" charset="0"/>
                <a:hlinkClick r:id="rId7"/>
              </a:rPr>
              <a:t>تخم مرغ</a:t>
            </a:r>
            <a:r>
              <a:rPr lang="fa-IR" sz="2000" dirty="0">
                <a:solidFill>
                  <a:srgbClr val="000000"/>
                </a:solidFill>
                <a:latin typeface="Constantia" pitchFamily="18" charset="0"/>
                <a:cs typeface="Times New Roman" pitchFamily="18" charset="0"/>
              </a:rPr>
              <a:t>  ، </a:t>
            </a:r>
            <a:r>
              <a:rPr lang="fa-IR" sz="2000" dirty="0">
                <a:solidFill>
                  <a:srgbClr val="000000"/>
                </a:solidFill>
                <a:latin typeface="Calibri" pitchFamily="34" charset="0"/>
                <a:cs typeface="Times New Roman" pitchFamily="18" charset="0"/>
                <a:hlinkClick r:id="rId8"/>
              </a:rPr>
              <a:t>ماهى</a:t>
            </a:r>
            <a:r>
              <a:rPr lang="fa-IR" sz="2000" dirty="0">
                <a:solidFill>
                  <a:srgbClr val="000000"/>
                </a:solidFill>
                <a:latin typeface="Constantia" pitchFamily="18" charset="0"/>
                <a:cs typeface="Times New Roman" pitchFamily="18" charset="0"/>
              </a:rPr>
              <a:t>  ، </a:t>
            </a:r>
            <a:r>
              <a:rPr lang="fa-IR" sz="2000" dirty="0">
                <a:solidFill>
                  <a:srgbClr val="000000"/>
                </a:solidFill>
                <a:latin typeface="Calibri" pitchFamily="34" charset="0"/>
                <a:cs typeface="Times New Roman" pitchFamily="18" charset="0"/>
                <a:hlinkClick r:id="rId9"/>
              </a:rPr>
              <a:t>حبوبات</a:t>
            </a:r>
            <a:r>
              <a:rPr lang="fa-IR" sz="2000" dirty="0">
                <a:solidFill>
                  <a:srgbClr val="000000"/>
                </a:solidFill>
                <a:latin typeface="Constantia" pitchFamily="18" charset="0"/>
                <a:cs typeface="Times New Roman" pitchFamily="18" charset="0"/>
              </a:rPr>
              <a:t>  (عدس، لوبیا، سویا و </a:t>
            </a:r>
            <a:endParaRPr lang="fa-IR" sz="2000" dirty="0">
              <a:latin typeface="Constantia"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208</TotalTime>
  <Words>1793</Words>
  <Application>Microsoft Office PowerPoint</Application>
  <PresentationFormat>On-screen Show (4:3)</PresentationFormat>
  <Paragraphs>171</Paragraphs>
  <Slides>33</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33</vt:i4>
      </vt:variant>
    </vt:vector>
  </HeadingPairs>
  <TitlesOfParts>
    <vt:vector size="45" baseType="lpstr">
      <vt:lpstr>Arial</vt:lpstr>
      <vt:lpstr>B Compset</vt:lpstr>
      <vt:lpstr>B Davat</vt:lpstr>
      <vt:lpstr>B Nazanin</vt:lpstr>
      <vt:lpstr>Calibri</vt:lpstr>
      <vt:lpstr>Constantia</vt:lpstr>
      <vt:lpstr>Majalla UI</vt:lpstr>
      <vt:lpstr>Tahoma</vt:lpstr>
      <vt:lpstr>Times New Roman</vt:lpstr>
      <vt:lpstr>Traditional Arabic</vt:lpstr>
      <vt:lpstr>Wingdings 2</vt:lpstr>
      <vt:lpstr>Flow</vt:lpstr>
      <vt:lpstr>Msc-Mph زهرابيگم سيدآقاميري </vt:lpstr>
      <vt:lpstr>اهميت پايگاه تغذيه سالم در چيست؟</vt:lpstr>
      <vt:lpstr>PowerPoint Presentation</vt:lpstr>
      <vt:lpstr>PowerPoint Presentation</vt:lpstr>
      <vt:lpstr> ترکیبات شیمیایی موجود در غذا </vt:lpstr>
      <vt:lpstr>PowerPoint Presentation</vt:lpstr>
      <vt:lpstr>    مواد سمي در غذاي مصرفي </vt:lpstr>
      <vt:lpstr>PowerPoint Presentation</vt:lpstr>
      <vt:lpstr> تاثیر تغذیه بر یادگیری دانش آموزان </vt:lpstr>
      <vt:lpstr>PowerPoint Presentation</vt:lpstr>
      <vt:lpstr>PowerPoint Presentation</vt:lpstr>
      <vt:lpstr>غذاهای مضر برای یادگیری دانش آموزان </vt:lpstr>
      <vt:lpstr>مواد غذایی استرس زا </vt:lpstr>
      <vt:lpstr>PowerPoint Presentation</vt:lpstr>
      <vt:lpstr>PowerPoint Presentation</vt:lpstr>
      <vt:lpstr>مواد غذایی كاهش دهنده استرس </vt:lpstr>
      <vt:lpstr>مقدمه :‌ </vt:lpstr>
      <vt:lpstr>PowerPoint Presentation</vt:lpstr>
      <vt:lpstr>PowerPoint Presentation</vt:lpstr>
      <vt:lpstr>         شرح وظايف مدرسه : </vt:lpstr>
      <vt:lpstr>PowerPoint Presentation</vt:lpstr>
      <vt:lpstr>يک پايگاه تغذيه سالم بايد چه ويژگي‌هايي  داشته باشد؟ </vt:lpstr>
      <vt:lpstr>    يک پايگاه تغذيه سالم بايد چه        ويژگي‌هايي داشته باشد؟ </vt:lpstr>
      <vt:lpstr>PowerPoint Presentation</vt:lpstr>
      <vt:lpstr>PowerPoint Presentation</vt:lpstr>
      <vt:lpstr>جدول فهرست موادغذایی که عرضه آن درپایگاه تغذیه سالم غیرمجاز است</vt:lpstr>
      <vt:lpstr>مقررات بهداشتی غذاخوریها و بوفه ها  </vt:lpstr>
      <vt:lpstr>مقررات بهداشتی غذاخوریها و بوفه ها  </vt:lpstr>
      <vt:lpstr> مقررات بهداشتی غذا و تغذیه در غذاخوریها و بوفه ها </vt:lpstr>
      <vt:lpstr> مقررات بهداشتی غذا و تغذیه در غذاخوریها و بوفه ها </vt:lpstr>
      <vt:lpstr> مقررات بهداشتی غذا و تغذیه در غذاخوریها و بوفه ها </vt:lpstr>
      <vt:lpstr> مقررات بهداشتی غذا و تغذیه در غذاخوریها و بوفه ها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Zahra Beigom Aghamiri</dc:creator>
  <cp:lastModifiedBy>Zahra Beigom Aghamiri</cp:lastModifiedBy>
  <cp:revision>25</cp:revision>
  <dcterms:created xsi:type="dcterms:W3CDTF">2006-08-16T00:00:00Z</dcterms:created>
  <dcterms:modified xsi:type="dcterms:W3CDTF">2021-01-03T08:26:33Z</dcterms:modified>
</cp:coreProperties>
</file>